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79" r:id="rId3"/>
    <p:sldMasterId id="2147483685" r:id="rId4"/>
  </p:sldMasterIdLst>
  <p:notesMasterIdLst>
    <p:notesMasterId r:id="rId23"/>
  </p:notesMasterIdLst>
  <p:sldIdLst>
    <p:sldId id="256" r:id="rId5"/>
    <p:sldId id="257" r:id="rId6"/>
    <p:sldId id="258" r:id="rId7"/>
    <p:sldId id="263" r:id="rId8"/>
    <p:sldId id="264" r:id="rId9"/>
    <p:sldId id="265" r:id="rId10"/>
    <p:sldId id="266" r:id="rId11"/>
    <p:sldId id="267" r:id="rId12"/>
    <p:sldId id="272" r:id="rId13"/>
    <p:sldId id="268" r:id="rId14"/>
    <p:sldId id="269" r:id="rId15"/>
    <p:sldId id="270" r:id="rId16"/>
    <p:sldId id="271" r:id="rId17"/>
    <p:sldId id="274" r:id="rId18"/>
    <p:sldId id="275" r:id="rId19"/>
    <p:sldId id="261" r:id="rId20"/>
    <p:sldId id="273" r:id="rId21"/>
    <p:sldId id="260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Category Management FY18 Small Business Spend (%) by Type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2098252606761623"/>
          <c:y val="0.11562276458138213"/>
          <c:w val="0.52497059455657369"/>
          <c:h val="0.7863983764868990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Scorecard_Overall_crosstab!$C$48</c:f>
              <c:strCache>
                <c:ptCount val="1"/>
                <c:pt idx="0">
                  <c:v>All SUM Tiers %</c:v>
                </c:pt>
              </c:strCache>
            </c:strRef>
          </c:tx>
          <c:invertIfNegative val="0"/>
          <c:cat>
            <c:strRef>
              <c:f>Scorecard_Overall_crosstab!$A$49:$A$54</c:f>
              <c:strCache>
                <c:ptCount val="6"/>
                <c:pt idx="0">
                  <c:v>Small Business</c:v>
                </c:pt>
                <c:pt idx="1">
                  <c:v>Women-Owned</c:v>
                </c:pt>
                <c:pt idx="2">
                  <c:v>Veteran-Owned</c:v>
                </c:pt>
                <c:pt idx="3">
                  <c:v>Service-Disabled</c:v>
                </c:pt>
                <c:pt idx="4">
                  <c:v>Small-Disadvantaged</c:v>
                </c:pt>
                <c:pt idx="5">
                  <c:v>HUBZone</c:v>
                </c:pt>
              </c:strCache>
            </c:strRef>
          </c:cat>
          <c:val>
            <c:numRef>
              <c:f>Scorecard_Overall_crosstab!$C$49:$C$54</c:f>
              <c:numCache>
                <c:formatCode>0.0%</c:formatCode>
                <c:ptCount val="6"/>
                <c:pt idx="0">
                  <c:v>0.38516527574709791</c:v>
                </c:pt>
                <c:pt idx="1">
                  <c:v>9.0627186345596217E-2</c:v>
                </c:pt>
                <c:pt idx="2">
                  <c:v>0.10204383712770228</c:v>
                </c:pt>
                <c:pt idx="3">
                  <c:v>7.9749368255939146E-2</c:v>
                </c:pt>
                <c:pt idx="4">
                  <c:v>0.13389034009287942</c:v>
                </c:pt>
                <c:pt idx="5">
                  <c:v>2.8581560208164061E-2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17-4576-BAA5-D9F1EB882130}"/>
            </c:ext>
          </c:extLst>
        </c:ser>
        <c:ser>
          <c:idx val="2"/>
          <c:order val="1"/>
          <c:tx>
            <c:strRef>
              <c:f>Scorecard_Overall_crosstab!$D$48</c:f>
              <c:strCache>
                <c:ptCount val="1"/>
                <c:pt idx="0">
                  <c:v>CM%</c:v>
                </c:pt>
              </c:strCache>
            </c:strRef>
          </c:tx>
          <c:invertIfNegative val="0"/>
          <c:cat>
            <c:strRef>
              <c:f>Scorecard_Overall_crosstab!$A$49:$A$54</c:f>
              <c:strCache>
                <c:ptCount val="6"/>
                <c:pt idx="0">
                  <c:v>Small Business</c:v>
                </c:pt>
                <c:pt idx="1">
                  <c:v>Women-Owned</c:v>
                </c:pt>
                <c:pt idx="2">
                  <c:v>Veteran-Owned</c:v>
                </c:pt>
                <c:pt idx="3">
                  <c:v>Service-Disabled</c:v>
                </c:pt>
                <c:pt idx="4">
                  <c:v>Small-Disadvantaged</c:v>
                </c:pt>
                <c:pt idx="5">
                  <c:v>HUBZone</c:v>
                </c:pt>
              </c:strCache>
            </c:strRef>
          </c:cat>
          <c:val>
            <c:numRef>
              <c:f>Scorecard_Overall_crosstab!$D$49:$D$54</c:f>
              <c:numCache>
                <c:formatCode>0.0%</c:formatCode>
                <c:ptCount val="6"/>
                <c:pt idx="0">
                  <c:v>0.30992565945263573</c:v>
                </c:pt>
                <c:pt idx="1">
                  <c:v>6.4192938885634376E-2</c:v>
                </c:pt>
                <c:pt idx="2">
                  <c:v>7.6681160735649637E-2</c:v>
                </c:pt>
                <c:pt idx="3">
                  <c:v>6.0485977607075969E-2</c:v>
                </c:pt>
                <c:pt idx="4">
                  <c:v>0.13698066815732804</c:v>
                </c:pt>
                <c:pt idx="5">
                  <c:v>2.7784717695690558E-2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17-4576-BAA5-D9F1EB882130}"/>
            </c:ext>
          </c:extLst>
        </c:ser>
        <c:ser>
          <c:idx val="3"/>
          <c:order val="2"/>
          <c:tx>
            <c:strRef>
              <c:f>Scorecard_Overall_crosstab!$E$48</c:f>
              <c:strCache>
                <c:ptCount val="1"/>
                <c:pt idx="0">
                  <c:v>Gov't Wide Goal</c:v>
                </c:pt>
              </c:strCache>
            </c:strRef>
          </c:tx>
          <c:invertIfNegative val="0"/>
          <c:cat>
            <c:strRef>
              <c:f>Scorecard_Overall_crosstab!$A$49:$A$54</c:f>
              <c:strCache>
                <c:ptCount val="6"/>
                <c:pt idx="0">
                  <c:v>Small Business</c:v>
                </c:pt>
                <c:pt idx="1">
                  <c:v>Women-Owned</c:v>
                </c:pt>
                <c:pt idx="2">
                  <c:v>Veteran-Owned</c:v>
                </c:pt>
                <c:pt idx="3">
                  <c:v>Service-Disabled</c:v>
                </c:pt>
                <c:pt idx="4">
                  <c:v>Small-Disadvantaged</c:v>
                </c:pt>
                <c:pt idx="5">
                  <c:v>HUBZone</c:v>
                </c:pt>
              </c:strCache>
            </c:strRef>
          </c:cat>
          <c:val>
            <c:numRef>
              <c:f>Scorecard_Overall_crosstab!$E$49:$E$54</c:f>
              <c:numCache>
                <c:formatCode>0.0%</c:formatCode>
                <c:ptCount val="6"/>
                <c:pt idx="0">
                  <c:v>0.23</c:v>
                </c:pt>
                <c:pt idx="1">
                  <c:v>0.05</c:v>
                </c:pt>
                <c:pt idx="2">
                  <c:v>0.03</c:v>
                </c:pt>
                <c:pt idx="3">
                  <c:v>0.03</c:v>
                </c:pt>
                <c:pt idx="4">
                  <c:v>0.05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17-4576-BAA5-D9F1EB882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518528"/>
        <c:axId val="228520320"/>
      </c:barChart>
      <c:catAx>
        <c:axId val="2285185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28520320"/>
        <c:crosses val="autoZero"/>
        <c:auto val="1"/>
        <c:lblAlgn val="ctr"/>
        <c:lblOffset val="100"/>
        <c:noMultiLvlLbl val="0"/>
      </c:catAx>
      <c:valAx>
        <c:axId val="228520320"/>
        <c:scaling>
          <c:orientation val="minMax"/>
          <c:max val="0.4"/>
        </c:scaling>
        <c:delete val="0"/>
        <c:axPos val="b"/>
        <c:majorGridlines/>
        <c:numFmt formatCode="0.0%" sourceLinked="1"/>
        <c:majorTickMark val="out"/>
        <c:minorTickMark val="none"/>
        <c:tickLblPos val="nextTo"/>
        <c:crossAx val="2285185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0.64516</cdr:x>
      <cdr:y>0.78817</cdr:y>
    </cdr:from>
    <cdr:to>
      <cdr:x>0.73449</cdr:x>
      <cdr:y>0.85842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0" y="3420070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31%</a:t>
          </a:r>
        </a:p>
      </cdr:txBody>
    </cdr:sp>
  </cdr:relSizeAnchor>
  <cdr:relSizeAnchor xmlns:cdr="http://schemas.openxmlformats.org/drawingml/2006/chartDrawing">
    <cdr:from>
      <cdr:x>0.5397</cdr:x>
      <cdr:y>0.75305</cdr:y>
    </cdr:from>
    <cdr:to>
      <cdr:x>0.62903</cdr:x>
      <cdr:y>0.8233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143375" y="3267670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23%</a:t>
          </a:r>
        </a:p>
      </cdr:txBody>
    </cdr:sp>
  </cdr:relSizeAnchor>
  <cdr:relSizeAnchor xmlns:cdr="http://schemas.openxmlformats.org/drawingml/2006/chartDrawing">
    <cdr:from>
      <cdr:x>0.72457</cdr:x>
      <cdr:y>0.83496</cdr:y>
    </cdr:from>
    <cdr:to>
      <cdr:x>0.88337</cdr:x>
      <cdr:y>0.9052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562600" y="3623066"/>
          <a:ext cx="12192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39%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6DD3E-9BAA-4802-87FA-6387FB921447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ACC3A-EF3D-476C-B6F3-EB78765A7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7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8613" y="696913"/>
            <a:ext cx="5991225" cy="3370262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FF4534-B329-401B-AE23-89FA4CAE54CB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90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C10B5624-1F12-42A7-8E49-9BD6ED8210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to Strategic Alliance partners</a:t>
            </a:r>
          </a:p>
          <a:p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Badger Meter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Cisco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Deloitte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Ericsson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GE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Hitachi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IBM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Intel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Nokia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Qualcomm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Southern Company</a:t>
            </a:r>
          </a:p>
          <a:p>
            <a:r>
              <a:rPr lang="en-US" dirty="0"/>
              <a:t>Industry leader:</a:t>
            </a:r>
          </a:p>
          <a:p>
            <a:endParaRPr lang="en-US" dirty="0"/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National Institute of Standards and Technology (NIST)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Envision America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Spotlight Cities</a:t>
            </a:r>
          </a:p>
          <a:p>
            <a:pPr marL="0" marR="0" lvl="0" indent="0" algn="ctr" defTabSz="91411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t>DOT Challenge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3771900" y="1165969"/>
            <a:ext cx="4743450" cy="1790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826721" y="4767264"/>
            <a:ext cx="947652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>
              <a:defRPr sz="1400"/>
            </a:lvl1pPr>
          </a:lstStyle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Shape 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40304"/>
            <a:ext cx="2372303" cy="523039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Shape 23"/>
          <p:cNvSpPr/>
          <p:nvPr/>
        </p:nvSpPr>
        <p:spPr>
          <a:xfrm>
            <a:off x="3771900" y="3197587"/>
            <a:ext cx="5372100" cy="798931"/>
          </a:xfrm>
          <a:prstGeom prst="rect">
            <a:avLst/>
          </a:prstGeom>
          <a:solidFill>
            <a:srgbClr val="07658E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71900" y="3197587"/>
            <a:ext cx="4743450" cy="79893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-114300"/>
            <a:ext cx="7886700" cy="994172"/>
          </a:xfrm>
        </p:spPr>
        <p:txBody>
          <a:bodyPr/>
          <a:lstStyle>
            <a:lvl1pPr>
              <a:defRPr lang="en-US" sz="15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0FF5CF-EFE5-4A4A-A96E-F1E17A2A09BD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7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15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8E8902-04E4-4F7B-A445-6BB141A709A0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40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23B054-33F4-442A-94F9-CF4ACA44554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10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3" y="228604"/>
            <a:ext cx="5181601" cy="350042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3"/>
            <a:ext cx="4629150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740569"/>
            <a:ext cx="2949178" cy="3661172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378FB6-EC10-489B-820E-CFAB31844336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08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3" y="228600"/>
            <a:ext cx="5847159" cy="3429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67980"/>
            <a:ext cx="4629150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7978"/>
            <a:ext cx="2949178" cy="3661172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500AFE-7403-435C-8413-901EC948BB6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658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3845"/>
            <a:ext cx="6457950" cy="297656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CB3B7C-A4C3-4582-A892-33FFA8B1DEB9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309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914399"/>
            <a:ext cx="1971675" cy="37183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914400"/>
            <a:ext cx="5800725" cy="37183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609018-3517-4D44-9489-AB74389E0E90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70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3771900" y="1165969"/>
            <a:ext cx="4743450" cy="1790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826721" y="4767264"/>
            <a:ext cx="947652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>
              <a:defRPr sz="1400"/>
            </a:lvl1pPr>
          </a:lstStyle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2" name="Shape 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40304"/>
            <a:ext cx="2372303" cy="523039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Shape 23"/>
          <p:cNvSpPr/>
          <p:nvPr/>
        </p:nvSpPr>
        <p:spPr>
          <a:xfrm>
            <a:off x="3771900" y="3197587"/>
            <a:ext cx="5372100" cy="798931"/>
          </a:xfrm>
          <a:prstGeom prst="rect">
            <a:avLst/>
          </a:prstGeom>
          <a:solidFill>
            <a:srgbClr val="07658E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71900" y="3197587"/>
            <a:ext cx="4743450" cy="79893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6204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8650" y="1103516"/>
            <a:ext cx="3886200" cy="326690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29150" y="1103516"/>
            <a:ext cx="3886200" cy="326690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39" name="Shape 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16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672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28651" y="1038799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628651" y="1737198"/>
            <a:ext cx="3868340" cy="260204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27960" y="1038799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27960" y="1737198"/>
            <a:ext cx="3887391" cy="260204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951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8650" y="1103516"/>
            <a:ext cx="3886200" cy="326690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29150" y="1103516"/>
            <a:ext cx="3886200" cy="326690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  <p:pic>
        <p:nvPicPr>
          <p:cNvPr id="39" name="Shape 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95880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0" name="Shape 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8415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010D8A-0467-514D-BB67-B9D5B3DBDD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0210" y="385322"/>
            <a:ext cx="8286750" cy="1219593"/>
          </a:xfrm>
          <a:prstGeom prst="rect">
            <a:avLst/>
          </a:prstGeom>
        </p:spPr>
        <p:txBody>
          <a:bodyPr lIns="0" tIns="35662" rIns="0" bIns="35662"/>
          <a:lstStyle>
            <a:lvl1pPr marL="0" indent="0">
              <a:lnSpc>
                <a:spcPts val="4524"/>
              </a:lnSpc>
              <a:spcBef>
                <a:spcPts val="0"/>
              </a:spcBef>
              <a:buFontTx/>
              <a:buNone/>
              <a:defRPr sz="4200">
                <a:solidFill>
                  <a:schemeClr val="accent3"/>
                </a:solidFill>
              </a:defRPr>
            </a:lvl1pPr>
            <a:lvl2pPr marL="356616" indent="0">
              <a:buFontTx/>
              <a:buNone/>
              <a:defRPr/>
            </a:lvl2pPr>
            <a:lvl3pPr marL="713232" indent="0">
              <a:buFontTx/>
              <a:buNone/>
              <a:defRPr/>
            </a:lvl3pPr>
            <a:lvl4pPr marL="1069848" indent="0">
              <a:buFontTx/>
              <a:buNone/>
              <a:defRPr/>
            </a:lvl4pPr>
            <a:lvl5pPr marL="1426464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Title styles and this can run two lines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DAF75A-984A-2A4F-8CC1-0B262725304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4350" y="1645531"/>
            <a:ext cx="8286750" cy="701744"/>
          </a:xfrm>
          <a:prstGeom prst="rect">
            <a:avLst/>
          </a:prstGeom>
        </p:spPr>
        <p:txBody>
          <a:bodyPr lIns="0" tIns="35662" rIns="0" bIns="35662" anchor="t" anchorCtr="0"/>
          <a:lstStyle>
            <a:lvl1pPr marL="0" indent="0">
              <a:lnSpc>
                <a:spcPts val="2340"/>
              </a:lnSpc>
              <a:spcBef>
                <a:spcPts val="0"/>
              </a:spcBef>
              <a:buFontTx/>
              <a:buNone/>
              <a:defRPr sz="2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801A34-8E78-224B-B9C3-29038E7531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5561" y="2437417"/>
            <a:ext cx="6824417" cy="1960186"/>
          </a:xfrm>
          <a:prstGeom prst="rect">
            <a:avLst/>
          </a:prstGeom>
        </p:spPr>
        <p:txBody>
          <a:bodyPr lIns="0" tIns="35662" rIns="0" bIns="35662"/>
          <a:lstStyle>
            <a:lvl1pPr>
              <a:lnSpc>
                <a:spcPts val="2028"/>
              </a:lnSpc>
              <a:spcBef>
                <a:spcPts val="234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1pPr>
            <a:lvl2pPr>
              <a:lnSpc>
                <a:spcPts val="2028"/>
              </a:lnSpc>
              <a:spcBef>
                <a:spcPts val="234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2pPr>
            <a:lvl3pPr>
              <a:lnSpc>
                <a:spcPts val="2028"/>
              </a:lnSpc>
              <a:spcBef>
                <a:spcPts val="234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3pPr>
            <a:lvl4pPr>
              <a:lnSpc>
                <a:spcPts val="2028"/>
              </a:lnSpc>
              <a:spcBef>
                <a:spcPts val="234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4pPr>
            <a:lvl5pPr>
              <a:lnSpc>
                <a:spcPts val="2028"/>
              </a:lnSpc>
              <a:spcBef>
                <a:spcPts val="234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84F12FB7-F417-3E45-98EF-BAB0D7CDD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9777" y="4688438"/>
            <a:ext cx="242375" cy="273844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pPr defTabSz="713232"/>
            <a:fld id="{A711AEFE-76CD-2842-A02A-A1A84A9A950F}" type="slidenum">
              <a:rPr lang="en-US" smtClean="0">
                <a:solidFill>
                  <a:srgbClr val="191919"/>
                </a:solidFill>
              </a:rPr>
              <a:pPr defTabSz="713232"/>
              <a:t>‹#›</a:t>
            </a:fld>
            <a:endParaRPr lang="en-US">
              <a:solidFill>
                <a:srgbClr val="191919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214571D-459C-4E15-8C96-B04136D7D660}"/>
              </a:ext>
            </a:extLst>
          </p:cNvPr>
          <p:cNvSpPr txBox="1">
            <a:spLocks/>
          </p:cNvSpPr>
          <p:nvPr userDrawn="1"/>
        </p:nvSpPr>
        <p:spPr>
          <a:xfrm>
            <a:off x="772287" y="4646388"/>
            <a:ext cx="3885438" cy="181888"/>
          </a:xfrm>
          <a:prstGeom prst="rect">
            <a:avLst/>
          </a:prstGeom>
        </p:spPr>
        <p:txBody>
          <a:bodyPr lIns="0" tIns="35662" rIns="0" bIns="35662" anchor="t" anchorCtr="0"/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accent3"/>
                </a:solidFill>
                <a:latin typeface="ATT Aleck Sans Medium" panose="020B0503020203020204" pitchFamily="34" charset="0"/>
                <a:ea typeface="+mn-ea"/>
                <a:cs typeface="ATT Aleck Sans Medium" panose="020B0503020203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56616">
              <a:lnSpc>
                <a:spcPct val="110000"/>
              </a:lnSpc>
              <a:buFontTx/>
              <a:buNone/>
              <a:defRPr/>
            </a:pPr>
            <a:r>
              <a:rPr lang="en-US" sz="600" spc="-16" dirty="0">
                <a:solidFill>
                  <a:srgbClr val="191919"/>
                </a:solidFill>
                <a:latin typeface="Calibri" panose="020F0502020204030204" pitchFamily="34" charset="0"/>
                <a:cs typeface="ATT Aleck Cd" panose="020B0506020203020204" pitchFamily="34" charset="0"/>
              </a:rPr>
              <a:t>© 2019 AT&amp;T Intellectual Property. AT&amp;T, Globe logo, and DIRECTV are registered trademarks and service marks of AT&amp;T Intellectual Property and/or AT&amp;T affiliated companies. All other marks are the property of their respective owners.</a:t>
            </a:r>
          </a:p>
        </p:txBody>
      </p:sp>
    </p:spTree>
    <p:extLst>
      <p:ext uri="{BB962C8B-B14F-4D97-AF65-F5344CB8AC3E}">
        <p14:creationId xmlns:p14="http://schemas.microsoft.com/office/powerpoint/2010/main" val="2885553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content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010D8A-0467-514D-BB67-B9D5B3DBDD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0210" y="385322"/>
            <a:ext cx="6875047" cy="747993"/>
          </a:xfrm>
          <a:prstGeom prst="rect">
            <a:avLst/>
          </a:prstGeom>
        </p:spPr>
        <p:txBody>
          <a:bodyPr lIns="0" tIns="35662" rIns="0" bIns="35662"/>
          <a:lstStyle>
            <a:lvl1pPr marL="0" indent="0">
              <a:lnSpc>
                <a:spcPts val="4368"/>
              </a:lnSpc>
              <a:spcBef>
                <a:spcPts val="0"/>
              </a:spcBef>
              <a:buFontTx/>
              <a:buNone/>
              <a:defRPr sz="4200" spc="-117">
                <a:solidFill>
                  <a:schemeClr val="accent3"/>
                </a:solidFill>
              </a:defRPr>
            </a:lvl1pPr>
            <a:lvl2pPr marL="356616" indent="0">
              <a:buFontTx/>
              <a:buNone/>
              <a:defRPr/>
            </a:lvl2pPr>
            <a:lvl3pPr marL="713232" indent="0">
              <a:buFontTx/>
              <a:buNone/>
              <a:defRPr/>
            </a:lvl3pPr>
            <a:lvl4pPr marL="1069848" indent="0">
              <a:buFontTx/>
              <a:buNone/>
              <a:defRPr/>
            </a:lvl4pPr>
            <a:lvl5pPr marL="1426464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Title style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AE74EFA-EA9F-CF42-87F0-9AA9D0B85E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6750" y="4591318"/>
            <a:ext cx="1441859" cy="51746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7FAABB-5090-2A42-B871-78691791DA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44935" y="1021435"/>
            <a:ext cx="7185302" cy="312148"/>
          </a:xfrm>
          <a:prstGeom prst="rect">
            <a:avLst/>
          </a:prstGeom>
        </p:spPr>
        <p:txBody>
          <a:bodyPr lIns="0" tIns="0" rIns="0" bIns="35662" anchor="t" anchorCtr="0"/>
          <a:lstStyle>
            <a:lvl1pPr marL="0" indent="0">
              <a:lnSpc>
                <a:spcPts val="2340"/>
              </a:lnSpc>
              <a:spcBef>
                <a:spcPts val="0"/>
              </a:spcBef>
              <a:buFontTx/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DF18E3A-AF9E-844D-B2B2-43EFB5177FA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0211" y="4299405"/>
            <a:ext cx="5087411" cy="264619"/>
          </a:xfrm>
          <a:prstGeom prst="rect">
            <a:avLst/>
          </a:prstGeom>
        </p:spPr>
        <p:txBody>
          <a:bodyPr lIns="0" tIns="0" rIns="0" bIns="35662" anchor="t" anchorCtr="0"/>
          <a:lstStyle>
            <a:lvl1pPr marL="0" indent="0">
              <a:lnSpc>
                <a:spcPts val="1404"/>
              </a:lnSpc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  <a:lvl2pPr>
              <a:lnSpc>
                <a:spcPts val="2028"/>
              </a:lnSpc>
              <a:spcBef>
                <a:spcPts val="390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2pPr>
            <a:lvl3pPr>
              <a:lnSpc>
                <a:spcPts val="2028"/>
              </a:lnSpc>
              <a:spcBef>
                <a:spcPts val="390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3pPr>
            <a:lvl4pPr>
              <a:lnSpc>
                <a:spcPts val="2028"/>
              </a:lnSpc>
              <a:spcBef>
                <a:spcPts val="390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4pPr>
            <a:lvl5pPr>
              <a:lnSpc>
                <a:spcPts val="2028"/>
              </a:lnSpc>
              <a:spcBef>
                <a:spcPts val="390"/>
              </a:spcBef>
              <a:spcAft>
                <a:spcPts val="234"/>
              </a:spcAft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Additional information goes here for these charts.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37AABE7-5288-024E-B204-89181AEA6EE0}"/>
              </a:ext>
            </a:extLst>
          </p:cNvPr>
          <p:cNvSpPr txBox="1">
            <a:spLocks/>
          </p:cNvSpPr>
          <p:nvPr userDrawn="1"/>
        </p:nvSpPr>
        <p:spPr>
          <a:xfrm>
            <a:off x="426386" y="4687603"/>
            <a:ext cx="255605" cy="273844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96C3F04-664B-B342-927B-46E8DC764C6A}" type="slidenum">
              <a:rPr lang="en-US" sz="600" smtClean="0">
                <a:solidFill>
                  <a:srgbClr val="191919"/>
                </a:solidFill>
              </a:rPr>
              <a:pPr algn="ctr"/>
              <a:t>‹#›</a:t>
            </a:fld>
            <a:endParaRPr lang="en-US" sz="600" dirty="0">
              <a:solidFill>
                <a:srgbClr val="191919"/>
              </a:solidFill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90A9D4E-485F-43CF-84C7-A07BDA6AC020}"/>
              </a:ext>
            </a:extLst>
          </p:cNvPr>
          <p:cNvSpPr txBox="1">
            <a:spLocks/>
          </p:cNvSpPr>
          <p:nvPr userDrawn="1"/>
        </p:nvSpPr>
        <p:spPr>
          <a:xfrm>
            <a:off x="686562" y="4687602"/>
            <a:ext cx="3885438" cy="181888"/>
          </a:xfrm>
          <a:prstGeom prst="rect">
            <a:avLst/>
          </a:prstGeom>
        </p:spPr>
        <p:txBody>
          <a:bodyPr lIns="0" tIns="35662" rIns="0" bIns="35662" anchor="t" anchorCtr="0"/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accent3"/>
                </a:solidFill>
                <a:latin typeface="ATT Aleck Sans Medium" panose="020B0503020203020204" pitchFamily="34" charset="0"/>
                <a:ea typeface="+mn-ea"/>
                <a:cs typeface="ATT Aleck Sans Medium" panose="020B0503020203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56616">
              <a:lnSpc>
                <a:spcPct val="110000"/>
              </a:lnSpc>
              <a:buFontTx/>
              <a:buNone/>
              <a:defRPr/>
            </a:pPr>
            <a:r>
              <a:rPr lang="en-US" sz="600" spc="-16" dirty="0">
                <a:solidFill>
                  <a:srgbClr val="191919"/>
                </a:solidFill>
                <a:latin typeface="Calibri" panose="020F0502020204030204" pitchFamily="34" charset="0"/>
                <a:cs typeface="ATT Aleck Cd" panose="020B0506020203020204" pitchFamily="34" charset="0"/>
              </a:rPr>
              <a:t>© 2019 AT&amp;T Intellectual Property. AT&amp;T, Globe logo, and DIRECTV are registered trademarks and service marks of AT&amp;T Intellectual Property and/or AT&amp;T affiliated companies. All other marks are the property of their respective owners.</a:t>
            </a:r>
          </a:p>
        </p:txBody>
      </p:sp>
    </p:spTree>
    <p:extLst>
      <p:ext uri="{BB962C8B-B14F-4D97-AF65-F5344CB8AC3E}">
        <p14:creationId xmlns:p14="http://schemas.microsoft.com/office/powerpoint/2010/main" val="6065754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672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28651" y="1038799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628651" y="1737198"/>
            <a:ext cx="3868340" cy="260204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27960" y="1038799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27960" y="1737198"/>
            <a:ext cx="3887391" cy="260204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  <p:pic>
        <p:nvPicPr>
          <p:cNvPr id="60" name="Shape 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2085" y="4689618"/>
            <a:ext cx="1946390" cy="42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357" y="2722693"/>
            <a:ext cx="1682044" cy="763457"/>
          </a:xfrm>
        </p:spPr>
        <p:txBody>
          <a:bodyPr numCol="1">
            <a:normAutofit/>
          </a:bodyPr>
          <a:lstStyle>
            <a:lvl1pPr marL="0" marR="0" indent="0" algn="l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tx1"/>
              </a:buClr>
              <a:buSzPct val="80000"/>
              <a:buFontTx/>
              <a:buNone/>
              <a:tabLst/>
              <a:defRPr sz="1050" b="1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00200" y="1028701"/>
            <a:ext cx="7886700" cy="879872"/>
          </a:xfrm>
        </p:spPr>
        <p:txBody>
          <a:bodyPr anchor="ctr"/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752600" y="2114550"/>
            <a:ext cx="6553200" cy="457200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sz="1500" b="1" dirty="0"/>
              <a:t>Click to edit Master subtitle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4264380" y="2722963"/>
            <a:ext cx="1682044" cy="763190"/>
          </a:xfrm>
        </p:spPr>
        <p:txBody>
          <a:bodyPr>
            <a:normAutofit/>
          </a:bodyPr>
          <a:lstStyle>
            <a:lvl1pPr marL="0" marR="0" indent="0" algn="l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tx1"/>
              </a:buClr>
              <a:buSzPct val="80000"/>
              <a:buFontTx/>
              <a:buNone/>
              <a:tabLst/>
              <a:defRPr lang="en-US" sz="105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6629400" y="2743204"/>
            <a:ext cx="1676400" cy="763190"/>
          </a:xfrm>
        </p:spPr>
        <p:txBody>
          <a:bodyPr>
            <a:normAutofit/>
          </a:bodyPr>
          <a:lstStyle>
            <a:lvl1pPr marL="0" marR="0" indent="0" algn="l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tx1"/>
              </a:buClr>
              <a:buSzPct val="80000"/>
              <a:buFontTx/>
              <a:buNone/>
              <a:tabLst/>
              <a:defRPr lang="en-US" sz="105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028998"/>
            <a:ext cx="1255989" cy="8795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7F8F8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56538" y="1101328"/>
            <a:ext cx="979488" cy="7346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3564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27616"/>
            <a:ext cx="7886700" cy="38051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6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"/>
            <a:ext cx="6591300" cy="400050"/>
          </a:xfrm>
        </p:spPr>
        <p:txBody>
          <a:bodyPr anchor="ctr"/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2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420569-7746-48CD-AF55-182514A6F7DA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7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228604"/>
            <a:ext cx="7886700" cy="365522"/>
          </a:xfr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823387"/>
            <a:ext cx="3886200" cy="3809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23387"/>
            <a:ext cx="3886200" cy="3809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7F2626-5647-4C95-95FE-50FA160DC31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57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5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56" y="4416612"/>
            <a:ext cx="9143244" cy="72688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28650" y="1009997"/>
            <a:ext cx="7886700" cy="331061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Shape 1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78" y="810440"/>
            <a:ext cx="9143244" cy="9600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3600" y="171450"/>
            <a:ext cx="6381750" cy="297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972050"/>
            <a:ext cx="152400" cy="17145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marL="0" indent="0" algn="ctr">
              <a:defRPr sz="9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0D54715-C98C-48DA-B0D7-91A96D2CA1F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6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Clr>
          <a:schemeClr val="tx1"/>
        </a:buClr>
        <a:buSzPct val="80000"/>
        <a:buFontTx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98847" indent="-127397" algn="l" defTabSz="514350" rtl="0" eaLnBrk="1" latinLnBrk="0" hangingPunct="1">
        <a:lnSpc>
          <a:spcPct val="90000"/>
        </a:lnSpc>
        <a:spcBef>
          <a:spcPts val="281"/>
        </a:spcBef>
        <a:buClr>
          <a:schemeClr val="accent4"/>
        </a:buClr>
        <a:buSzPct val="80000"/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27397" algn="l" defTabSz="514350" rtl="0" eaLnBrk="1" latinLnBrk="0" hangingPunct="1">
        <a:lnSpc>
          <a:spcPct val="90000"/>
        </a:lnSpc>
        <a:spcBef>
          <a:spcPts val="281"/>
        </a:spcBef>
        <a:buClr>
          <a:schemeClr val="accent4"/>
        </a:buClr>
        <a:buSzPct val="80000"/>
        <a:buFont typeface="Wingdings" panose="05000000000000000000" pitchFamily="2" charset="2"/>
        <a:buChar char="§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28663" indent="-128588" algn="l" defTabSz="514350" rtl="0" eaLnBrk="1" latinLnBrk="0" hangingPunct="1">
        <a:lnSpc>
          <a:spcPct val="90000"/>
        </a:lnSpc>
        <a:spcBef>
          <a:spcPts val="281"/>
        </a:spcBef>
        <a:buClr>
          <a:schemeClr val="accent4"/>
        </a:buClr>
        <a:buSzPct val="80000"/>
        <a:buFont typeface="Wingdings" panose="05000000000000000000" pitchFamily="2" charset="2"/>
        <a:buChar char="§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941785" indent="-127397" algn="l" defTabSz="514350" rtl="0" eaLnBrk="1" latinLnBrk="0" hangingPunct="1">
        <a:lnSpc>
          <a:spcPct val="90000"/>
        </a:lnSpc>
        <a:spcBef>
          <a:spcPts val="281"/>
        </a:spcBef>
        <a:buClr>
          <a:schemeClr val="accent4"/>
        </a:buClr>
        <a:buSzPct val="80000"/>
        <a:buFont typeface="Wingdings" panose="05000000000000000000" pitchFamily="2" charset="2"/>
        <a:buChar char="§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56" y="4416612"/>
            <a:ext cx="9143244" cy="72688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8104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28650" y="1009997"/>
            <a:ext cx="7886700" cy="331061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1808017" y="4767264"/>
            <a:ext cx="966356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7ED3217-8EF9-4D17-9D17-FBFAF278C83A}" type="datetimeFigureOut">
              <a:rPr lang="en-US" smtClean="0">
                <a:solidFill>
                  <a:srgbClr val="FFFFFF"/>
                </a:solidFill>
              </a:rPr>
              <a:pPr/>
              <a:t>3/28/2019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8A66FBCF-8101-49AF-A679-9B24C7A2681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6" name="Shape 1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78" y="810440"/>
            <a:ext cx="9143244" cy="96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4405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F3E533A-7F8C-EA49-9988-B986B62DBBD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6750" y="4591318"/>
            <a:ext cx="1441859" cy="51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2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hf hdr="0" ftr="0" dt="0"/>
  <p:txStyles>
    <p:titleStyle>
      <a:lvl1pPr algn="l" defTabSz="713232" rtl="0" eaLnBrk="1" latinLnBrk="0" hangingPunct="1">
        <a:lnSpc>
          <a:spcPct val="90000"/>
        </a:lnSpc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178308" indent="-178308" algn="l" defTabSz="7132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4924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88">
          <p15:clr>
            <a:srgbClr val="F26B43"/>
          </p15:clr>
        </p15:guide>
        <p15:guide id="4" orient="horz" pos="288">
          <p15:clr>
            <a:srgbClr val="F26B43"/>
          </p15:clr>
        </p15:guide>
        <p15:guide id="5" pos="7392">
          <p15:clr>
            <a:srgbClr val="F26B43"/>
          </p15:clr>
        </p15:guide>
        <p15:guide id="6" orient="horz" pos="4152">
          <p15:clr>
            <a:srgbClr val="F26B43"/>
          </p15:clr>
        </p15:guide>
        <p15:guide id="7" orient="horz" pos="4032">
          <p15:clr>
            <a:srgbClr val="F26B43"/>
          </p15:clr>
        </p15:guide>
        <p15:guide id="8">
          <p15:clr>
            <a:srgbClr val="F26B43"/>
          </p15:clr>
        </p15:guide>
        <p15:guide id="9" orient="horz">
          <p15:clr>
            <a:srgbClr val="F26B43"/>
          </p15:clr>
        </p15:guide>
        <p15:guide id="10" orient="horz" pos="4320">
          <p15:clr>
            <a:srgbClr val="F26B43"/>
          </p15:clr>
        </p15:guide>
        <p15:guide id="11" pos="7680">
          <p15:clr>
            <a:srgbClr val="F26B43"/>
          </p15:clr>
        </p15:guide>
        <p15:guide id="12" pos="840">
          <p15:clr>
            <a:srgbClr val="F26B43"/>
          </p15:clr>
        </p15:guide>
        <p15:guide id="13" pos="432">
          <p15:clr>
            <a:srgbClr val="F26B43"/>
          </p15:clr>
        </p15:guide>
        <p15:guide id="14" orient="horz" pos="696">
          <p15:clr>
            <a:srgbClr val="F26B43"/>
          </p15:clr>
        </p15:guide>
        <p15:guide id="15" orient="horz" pos="1896">
          <p15:clr>
            <a:srgbClr val="F26B43"/>
          </p15:clr>
        </p15:guide>
        <p15:guide id="16" orient="horz" pos="22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Category Management: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197587"/>
            <a:ext cx="4324350" cy="79893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March 28,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71450"/>
            <a:ext cx="6381750" cy="400050"/>
          </a:xfrm>
        </p:spPr>
        <p:txBody>
          <a:bodyPr/>
          <a:lstStyle/>
          <a:p>
            <a:r>
              <a:rPr lang="en-US" dirty="0"/>
              <a:t>Harmonizing Small Business Contracting &amp; CM Principles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42950"/>
            <a:ext cx="7886700" cy="3915833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1800" b="1" dirty="0"/>
              <a:t>Small business </a:t>
            </a:r>
            <a:r>
              <a:rPr lang="en-US" sz="1800" b="1" dirty="0" err="1"/>
              <a:t>goaling</a:t>
            </a:r>
            <a:r>
              <a:rPr lang="en-US" sz="1800" b="1" dirty="0"/>
              <a:t> unchanged</a:t>
            </a:r>
            <a:r>
              <a:rPr lang="en-US" sz="1800" dirty="0"/>
              <a:t>: Agencies remain responsible for meeting their small business contracting goals</a:t>
            </a:r>
          </a:p>
          <a:p>
            <a:pPr marL="457200" lvl="0" indent="-457200">
              <a:buFont typeface="+mj-lt"/>
              <a:buAutoNum type="arabicPeriod"/>
            </a:pPr>
            <a:endParaRPr lang="en-US" sz="1800" b="1" dirty="0"/>
          </a:p>
          <a:p>
            <a:pPr marL="457200" indent="-457200">
              <a:buFont typeface="+mj-lt"/>
              <a:buAutoNum type="arabicPeriod"/>
            </a:pPr>
            <a:r>
              <a:rPr lang="en-US" sz="1800" b="1" dirty="0"/>
              <a:t>Success through balance</a:t>
            </a:r>
            <a:r>
              <a:rPr lang="en-US" sz="1800" dirty="0"/>
              <a:t>:  Agencies are expected to manage contract spending through a balance of Government-wide, agency-wide, and local contracts </a:t>
            </a:r>
          </a:p>
          <a:p>
            <a:pPr marL="756047" lvl="1" indent="-457200"/>
            <a:endParaRPr lang="en-US" sz="1800" b="1" dirty="0"/>
          </a:p>
          <a:p>
            <a:pPr marL="971550" lvl="2" indent="-457200"/>
            <a:r>
              <a:rPr lang="en-US" sz="1800" dirty="0"/>
              <a:t>BICs are one tool only; agencies decide when they’re appropriate</a:t>
            </a:r>
          </a:p>
          <a:p>
            <a:pPr marL="971550" lvl="2" indent="-457200"/>
            <a:r>
              <a:rPr lang="en-US" sz="1800" dirty="0"/>
              <a:t>Other tools play a role too (e.g., agency set-aside contract for local use can help attract new entrant small businesses)</a:t>
            </a:r>
          </a:p>
          <a:p>
            <a:pPr marL="457200" indent="-457200">
              <a:buFont typeface="+mj-lt"/>
              <a:buAutoNum type="arabicPeriod"/>
            </a:pPr>
            <a:endParaRPr lang="en-US" sz="1800" b="1" dirty="0"/>
          </a:p>
          <a:p>
            <a:pPr marL="457200" indent="-457200">
              <a:buFont typeface="+mj-lt"/>
              <a:buAutoNum type="arabicPeriod"/>
            </a:pPr>
            <a:r>
              <a:rPr lang="en-US" sz="1800" b="1" dirty="0"/>
              <a:t>Role of small business advocates</a:t>
            </a:r>
            <a:r>
              <a:rPr lang="en-US" sz="1800" dirty="0"/>
              <a:t>:  SBA and OSDBUs will serve as strategic advisors to SAOs, agency workforce, &amp; government-wide small business solution owners informed by small business dashboard  &amp; other information</a:t>
            </a:r>
          </a:p>
          <a:p>
            <a:pPr marL="457200" lvl="0" indent="-457200">
              <a:buFont typeface="+mj-lt"/>
              <a:buAutoNum type="arabicPeriod"/>
            </a:pPr>
            <a:endParaRPr lang="en-US" sz="1800" dirty="0"/>
          </a:p>
          <a:p>
            <a:pPr marL="457200" lvl="0" indent="-457200">
              <a:buFont typeface="+mj-lt"/>
              <a:buAutoNum type="arabicPeriod"/>
            </a:pPr>
            <a:endParaRPr lang="en-US" sz="1800" b="1" dirty="0"/>
          </a:p>
          <a:p>
            <a:pPr lvl="0"/>
            <a:endParaRPr lang="en-US" sz="1800" dirty="0"/>
          </a:p>
          <a:p>
            <a:pPr marL="457200" lvl="0" indent="-457200">
              <a:buFont typeface="+mj-lt"/>
              <a:buAutoNum type="arabicPeriod"/>
            </a:pPr>
            <a:endParaRPr lang="en-US" sz="1800" b="1" dirty="0"/>
          </a:p>
          <a:p>
            <a:pPr lvl="0"/>
            <a:endParaRPr lang="en-US" sz="1800" dirty="0"/>
          </a:p>
          <a:p>
            <a:pPr lvl="0"/>
            <a:r>
              <a:rPr lang="en-US" sz="1800" b="1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270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7150"/>
            <a:ext cx="6566576" cy="457200"/>
          </a:xfrm>
        </p:spPr>
        <p:txBody>
          <a:bodyPr/>
          <a:lstStyle/>
          <a:p>
            <a:pPr algn="ctr"/>
            <a:r>
              <a:rPr lang="en-US" dirty="0"/>
              <a:t>Criteria for Receiving Tier 1 SUM Credit for </a:t>
            </a:r>
            <a:br>
              <a:rPr lang="en-US" dirty="0"/>
            </a:br>
            <a:r>
              <a:rPr lang="en-US" dirty="0"/>
              <a:t>Local, Decentralized SB Spending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47844"/>
            <a:ext cx="7886700" cy="3805106"/>
          </a:xfrm>
        </p:spPr>
        <p:txBody>
          <a:bodyPr>
            <a:noAutofit/>
          </a:bodyPr>
          <a:lstStyle/>
          <a:p>
            <a:r>
              <a:rPr lang="en-US" sz="1800" dirty="0"/>
              <a:t>Acquisitions must be conducted pursuant to a comprehensive, organized agency-level strategy that is approved by agency, after consultation with OMB that --</a:t>
            </a:r>
          </a:p>
          <a:p>
            <a:pPr marL="457200" indent="-457200">
              <a:buAutoNum type="arabicPeriod"/>
            </a:pPr>
            <a:endParaRPr lang="en-US" sz="1800" dirty="0"/>
          </a:p>
          <a:p>
            <a:pPr marL="584597" lvl="1" indent="-285750">
              <a:buFont typeface="Wingdings" panose="05000000000000000000" pitchFamily="2" charset="2"/>
              <a:buChar char="Ø"/>
            </a:pPr>
            <a:r>
              <a:rPr lang="en-US" sz="1800" dirty="0"/>
              <a:t>addresses where use of agency-wide, Government-wide, &amp; BIC solutions and vehicles can help the agency meet small business goals</a:t>
            </a:r>
          </a:p>
          <a:p>
            <a:pPr lvl="1" indent="0">
              <a:buNone/>
            </a:pPr>
            <a:endParaRPr lang="en-US" sz="1800" dirty="0"/>
          </a:p>
          <a:p>
            <a:pPr marL="584597" lvl="1" indent="-285750">
              <a:buFont typeface="Wingdings" panose="05000000000000000000" pitchFamily="2" charset="2"/>
              <a:buChar char="Ø"/>
            </a:pPr>
            <a:r>
              <a:rPr lang="en-US" sz="1800" dirty="0"/>
              <a:t>addresses use of strategies to maximize small business participation on agency-wide vehicles (e.g., on-ramps, off-ramps, open seasons)</a:t>
            </a:r>
          </a:p>
          <a:p>
            <a:pPr marL="584597" lvl="1" indent="-285750"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584597" lvl="1" indent="-285750">
              <a:buFont typeface="Wingdings" panose="05000000000000000000" pitchFamily="2" charset="2"/>
              <a:buChar char="Ø"/>
            </a:pPr>
            <a:r>
              <a:rPr lang="en-US" sz="1800" dirty="0"/>
              <a:t>is reflected in internal guidance to the workforce that explains process for requesting/exercising exceptions from BICs &amp; other government-wide contract solutions </a:t>
            </a:r>
          </a:p>
          <a:p>
            <a:pPr marL="584597" lvl="1" indent="-285750"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457200" indent="-457200">
              <a:buAutoNum type="arabicPeriod"/>
            </a:pPr>
            <a:endParaRPr lang="en-US" sz="1800" dirty="0"/>
          </a:p>
          <a:p>
            <a:pPr marL="171450" lvl="1" indent="0">
              <a:buNone/>
            </a:pPr>
            <a:endParaRPr lang="en-US" sz="1600" dirty="0"/>
          </a:p>
          <a:p>
            <a:endParaRPr lang="en-US" sz="1800" dirty="0"/>
          </a:p>
          <a:p>
            <a:pPr lvl="0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99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57150"/>
            <a:ext cx="6381750" cy="457200"/>
          </a:xfrm>
        </p:spPr>
        <p:txBody>
          <a:bodyPr/>
          <a:lstStyle/>
          <a:p>
            <a:r>
              <a:rPr lang="en-US" dirty="0"/>
              <a:t>Government-wide Actions to Promote Small Business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331" y="800101"/>
            <a:ext cx="7886700" cy="3805106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Baselines</a:t>
            </a:r>
            <a:r>
              <a:rPr lang="en-US" sz="2000" dirty="0"/>
              <a:t>:  Ensure baselines are established for government-wide solutions , existing BICs, and solutions being considered for BIC designation</a:t>
            </a:r>
          </a:p>
          <a:p>
            <a:endParaRPr lang="en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Small business GWACs:</a:t>
            </a:r>
            <a:r>
              <a:rPr lang="en-US" sz="2000" dirty="0"/>
              <a:t>  Consider new small business GWACs, especially for HUBZone and WOSBs, and other government-wide set-aside solutions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Small business friendly strategies</a:t>
            </a:r>
            <a:r>
              <a:rPr lang="en-US" sz="2000" dirty="0"/>
              <a:t>:  Consider on-ramps, off-ramps, and open seasons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49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Management Spend Supports Small Business – The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B2644"/>
              </a:solidFill>
            </a:endParaRPr>
          </a:p>
        </p:txBody>
      </p:sp>
      <p:graphicFrame>
        <p:nvGraphicFramePr>
          <p:cNvPr id="5" name="Content Placeholder 4" title="Category Management Small Business Spend %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612907"/>
              </p:ext>
            </p:extLst>
          </p:nvPr>
        </p:nvGraphicFramePr>
        <p:xfrm>
          <a:off x="914400" y="1743788"/>
          <a:ext cx="7600950" cy="3158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33221"/>
            <a:ext cx="8610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B2644"/>
                </a:solidFill>
              </a:rPr>
              <a:t>$93B (31%) of total small business eligible category management spend was obligated to small businesses, compared to the government-wide goal of 23%.  </a:t>
            </a:r>
          </a:p>
          <a:p>
            <a:endParaRPr lang="en-US" sz="1400" dirty="0">
              <a:solidFill>
                <a:srgbClr val="0B264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B2644"/>
                </a:solidFill>
              </a:rPr>
              <a:t>CM SB spend meets or exceeds the government-wide SB set-aside goals.</a:t>
            </a:r>
          </a:p>
        </p:txBody>
      </p:sp>
    </p:spTree>
    <p:extLst>
      <p:ext uri="{BB962C8B-B14F-4D97-AF65-F5344CB8AC3E}">
        <p14:creationId xmlns:p14="http://schemas.microsoft.com/office/powerpoint/2010/main" val="2352954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Category Highlights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0" y="3197587"/>
            <a:ext cx="4953000" cy="798931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Bill Zielinski, IT Category Manager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Michelle Richards and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Tina Chester, AT&amp;T Mobility</a:t>
            </a:r>
          </a:p>
        </p:txBody>
      </p:sp>
    </p:spTree>
    <p:extLst>
      <p:ext uri="{BB962C8B-B14F-4D97-AF65-F5344CB8AC3E}">
        <p14:creationId xmlns:p14="http://schemas.microsoft.com/office/powerpoint/2010/main" val="3094894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46797"/>
              </p:ext>
            </p:extLst>
          </p:nvPr>
        </p:nvGraphicFramePr>
        <p:xfrm>
          <a:off x="500210" y="1047750"/>
          <a:ext cx="8489047" cy="3429000"/>
        </p:xfrm>
        <a:graphic>
          <a:graphicData uri="http://schemas.openxmlformats.org/drawingml/2006/table">
            <a:tbl>
              <a:tblPr>
                <a:solidFill>
                  <a:schemeClr val="bg1">
                    <a:lumMod val="75000"/>
                  </a:schemeClr>
                </a:solidFill>
                <a:tableStyleId>{5C22544A-7EE6-4342-B048-85BDC9FD1C3A}</a:tableStyleId>
              </a:tblPr>
              <a:tblGrid>
                <a:gridCol w="422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83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8746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FFFF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Security &amp; Protection</a:t>
                      </a:r>
                    </a:p>
                  </a:txBody>
                  <a:tcPr marL="0" marR="0" marT="0" marB="0" vert="vert270" anchor="ctr" anchorCtr="1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Categories</a:t>
                      </a:r>
                    </a:p>
                  </a:txBody>
                  <a:tcPr marL="137160" marR="68580" marT="34290" marB="3429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i="0" dirty="0">
                        <a:solidFill>
                          <a:schemeClr val="tx1"/>
                        </a:solidFill>
                        <a:latin typeface="ATT Aleck Sans Light" charset="0"/>
                        <a:ea typeface="ATT Aleck Sans Light" charset="0"/>
                        <a:cs typeface="ATT Aleck Sans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FFFF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Professional Services</a:t>
                      </a:r>
                    </a:p>
                  </a:txBody>
                  <a:tcPr marL="0" marR="0" marT="0" marB="0" vert="vert270" anchor="ctr" anchorCtr="1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6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Platforms</a:t>
                      </a:r>
                    </a:p>
                  </a:txBody>
                  <a:tcPr marL="137160" marR="68580" marT="34290" marB="34290" anchor="ctr">
                    <a:lnL w="381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i="0" dirty="0">
                        <a:solidFill>
                          <a:schemeClr val="tx1"/>
                        </a:solidFill>
                        <a:latin typeface="ATT Aleck Sans Light" charset="0"/>
                        <a:ea typeface="ATT Aleck Sans Light" charset="0"/>
                        <a:cs typeface="ATT Aleck Sans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89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Multi-Network</a:t>
                      </a:r>
                    </a:p>
                    <a:p>
                      <a:pPr algn="l"/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Connectivity</a:t>
                      </a:r>
                    </a:p>
                  </a:txBody>
                  <a:tcPr marL="137160" marR="68580" marT="34290" marB="34290" anchor="ctr">
                    <a:lnL w="381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i="0" dirty="0">
                        <a:solidFill>
                          <a:schemeClr val="tx1"/>
                        </a:solidFill>
                        <a:latin typeface="ATT Aleck Sans Light" charset="0"/>
                        <a:ea typeface="ATT Aleck Sans Light" charset="0"/>
                        <a:cs typeface="ATT Aleck Sans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7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SIMs and</a:t>
                      </a:r>
                      <a:b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</a:br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ATT Aleck Sans Medium" panose="020B0503020203020204" pitchFamily="34" charset="0"/>
                          <a:ea typeface="ATT Aleck Sans Light" charset="0"/>
                          <a:cs typeface="ATT Aleck Sans Medium" panose="020B0503020203020204" pitchFamily="34" charset="0"/>
                        </a:rPr>
                        <a:t>Devices</a:t>
                      </a:r>
                    </a:p>
                  </a:txBody>
                  <a:tcPr marL="137160" marR="68580" marT="34290" marB="34290" anchor="ctr">
                    <a:lnL w="38100" cmpd="sng">
                      <a:noFill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i="0" dirty="0">
                        <a:solidFill>
                          <a:schemeClr val="tx1"/>
                        </a:solidFill>
                        <a:latin typeface="ATT Aleck Sans Light" charset="0"/>
                        <a:ea typeface="ATT Aleck Sans Light" charset="0"/>
                        <a:cs typeface="ATT Aleck Sans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7" name="TextBox 116"/>
          <p:cNvSpPr txBox="1"/>
          <p:nvPr/>
        </p:nvSpPr>
        <p:spPr>
          <a:xfrm>
            <a:off x="2176065" y="2001322"/>
            <a:ext cx="5359054" cy="864388"/>
          </a:xfrm>
          <a:prstGeom prst="rect">
            <a:avLst/>
          </a:prstGeom>
          <a:noFill/>
        </p:spPr>
        <p:txBody>
          <a:bodyPr wrap="square" lIns="71323" tIns="35662" rIns="71323" bIns="35662" numCol="2" rtlCol="0" anchor="ctr" anchorCtr="0">
            <a:noAutofit/>
          </a:bodyPr>
          <a:lstStyle/>
          <a:p>
            <a:pPr marL="89154" indent="-89154" defTabSz="713232">
              <a:spcAft>
                <a:spcPts val="468"/>
              </a:spcAft>
              <a:buFont typeface="Arial" charset="0"/>
              <a:buChar char="•"/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Analytics as a Service</a:t>
            </a:r>
          </a:p>
          <a:p>
            <a:pPr marL="89154" indent="-89154" defTabSz="713232">
              <a:spcAft>
                <a:spcPts val="468"/>
              </a:spcAft>
              <a:buFont typeface="Arial" charset="0"/>
              <a:buChar char="•"/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IoT Gateway</a:t>
            </a:r>
          </a:p>
          <a:p>
            <a:pPr marL="89154" indent="-89154" defTabSz="713232">
              <a:spcAft>
                <a:spcPts val="468"/>
              </a:spcAft>
              <a:buFont typeface="Arial" charset="0"/>
              <a:buChar char="•"/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Device Management</a:t>
            </a:r>
          </a:p>
          <a:p>
            <a:pPr marL="89154" indent="-89154" defTabSz="713232">
              <a:spcAft>
                <a:spcPts val="468"/>
              </a:spcAft>
              <a:buFont typeface="Arial" charset="0"/>
              <a:buChar char="•"/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Mobility Management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223264" y="1337815"/>
            <a:ext cx="220983" cy="225909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IT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069669" y="1247464"/>
            <a:ext cx="475861" cy="225909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Medical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552869" y="1249891"/>
            <a:ext cx="1016073" cy="379797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Transportation and </a:t>
            </a:r>
          </a:p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Logistics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2696983" y="3130151"/>
            <a:ext cx="1027874" cy="241298"/>
          </a:xfrm>
          <a:prstGeom prst="rect">
            <a:avLst/>
          </a:prstGeom>
          <a:noFill/>
        </p:spPr>
        <p:txBody>
          <a:bodyPr wrap="square" lIns="71323" tIns="35662" rIns="71323" bIns="35662" rtlCol="0" anchor="ctr" anchorCtr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Satellite</a:t>
            </a:r>
          </a:p>
        </p:txBody>
      </p:sp>
      <p:pic>
        <p:nvPicPr>
          <p:cNvPr id="126" name="Picture 1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066" y="2958250"/>
            <a:ext cx="585099" cy="585099"/>
          </a:xfrm>
          <a:prstGeom prst="rect">
            <a:avLst/>
          </a:prstGeom>
        </p:spPr>
      </p:pic>
      <p:sp>
        <p:nvSpPr>
          <p:cNvPr id="114" name="TextBox 113"/>
          <p:cNvSpPr txBox="1"/>
          <p:nvPr/>
        </p:nvSpPr>
        <p:spPr>
          <a:xfrm>
            <a:off x="5132853" y="3131592"/>
            <a:ext cx="2546815" cy="241298"/>
          </a:xfrm>
          <a:prstGeom prst="rect">
            <a:avLst/>
          </a:prstGeom>
          <a:noFill/>
        </p:spPr>
        <p:txBody>
          <a:bodyPr wrap="square" lIns="71323" tIns="35662" rIns="71323" bIns="35662" rtlCol="0" anchor="ctr" anchorCtr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Wireless (5G, LTE, LTE-M, and NB-IoT)*</a:t>
            </a:r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442" y="2959449"/>
            <a:ext cx="585583" cy="585583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4050087" y="3130151"/>
            <a:ext cx="398917" cy="241298"/>
          </a:xfrm>
          <a:prstGeom prst="rect">
            <a:avLst/>
          </a:prstGeom>
          <a:noFill/>
        </p:spPr>
        <p:txBody>
          <a:bodyPr wrap="none" lIns="71323" tIns="35662" rIns="71323" bIns="35662" rtlCol="0" anchor="ctr" anchorCtr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Wired</a:t>
            </a:r>
          </a:p>
        </p:txBody>
      </p:sp>
      <p:pic>
        <p:nvPicPr>
          <p:cNvPr id="128" name="Picture 1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8074" y="2959130"/>
            <a:ext cx="583340" cy="5833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1387" y="3846348"/>
            <a:ext cx="600895" cy="241298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Global SIM</a:t>
            </a:r>
          </a:p>
        </p:txBody>
      </p:sp>
      <p:pic>
        <p:nvPicPr>
          <p:cNvPr id="129" name="Picture 1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405" y="3661873"/>
            <a:ext cx="553878" cy="553878"/>
          </a:xfrm>
          <a:prstGeom prst="rect">
            <a:avLst/>
          </a:prstGeom>
        </p:spPr>
      </p:pic>
      <p:sp>
        <p:nvSpPr>
          <p:cNvPr id="111" name="TextBox 110"/>
          <p:cNvSpPr txBox="1"/>
          <p:nvPr/>
        </p:nvSpPr>
        <p:spPr>
          <a:xfrm>
            <a:off x="4000945" y="3846348"/>
            <a:ext cx="570438" cy="241298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Gateways</a:t>
            </a:r>
          </a:p>
        </p:txBody>
      </p:sp>
      <p:pic>
        <p:nvPicPr>
          <p:cNvPr id="130" name="Picture 1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707" y="3673984"/>
            <a:ext cx="667418" cy="667418"/>
          </a:xfrm>
          <a:prstGeom prst="rect">
            <a:avLst/>
          </a:prstGeom>
        </p:spPr>
      </p:pic>
      <p:sp>
        <p:nvSpPr>
          <p:cNvPr id="113" name="TextBox 112"/>
          <p:cNvSpPr txBox="1"/>
          <p:nvPr/>
        </p:nvSpPr>
        <p:spPr>
          <a:xfrm>
            <a:off x="7151895" y="3835126"/>
            <a:ext cx="488685" cy="241298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Devices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ED8DA53-8DF5-1C44-8C04-FA1B134E0CB2}"/>
              </a:ext>
            </a:extLst>
          </p:cNvPr>
          <p:cNvGrpSpPr/>
          <p:nvPr/>
        </p:nvGrpSpPr>
        <p:grpSpPr>
          <a:xfrm>
            <a:off x="6406213" y="3761541"/>
            <a:ext cx="829660" cy="412087"/>
            <a:chOff x="9136634" y="5340646"/>
            <a:chExt cx="1106213" cy="549449"/>
          </a:xfrm>
        </p:grpSpPr>
        <p:pic>
          <p:nvPicPr>
            <p:cNvPr id="132" name="Picture 13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4207" y="5340646"/>
              <a:ext cx="548640" cy="548640"/>
            </a:xfrm>
            <a:prstGeom prst="rect">
              <a:avLst/>
            </a:prstGeom>
          </p:spPr>
        </p:pic>
        <p:pic>
          <p:nvPicPr>
            <p:cNvPr id="133" name="Picture 13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36634" y="5341455"/>
              <a:ext cx="548640" cy="548640"/>
            </a:xfrm>
            <a:prstGeom prst="rect">
              <a:avLst/>
            </a:prstGeom>
          </p:spPr>
        </p:pic>
      </p:grpSp>
      <p:sp>
        <p:nvSpPr>
          <p:cNvPr id="112" name="TextBox 111"/>
          <p:cNvSpPr txBox="1"/>
          <p:nvPr/>
        </p:nvSpPr>
        <p:spPr>
          <a:xfrm>
            <a:off x="5793419" y="3846348"/>
            <a:ext cx="445404" cy="241298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Agents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A4B2D1D-BAC2-B94D-A7F6-B8E6B8409391}"/>
              </a:ext>
            </a:extLst>
          </p:cNvPr>
          <p:cNvGrpSpPr/>
          <p:nvPr/>
        </p:nvGrpSpPr>
        <p:grpSpPr>
          <a:xfrm>
            <a:off x="4822154" y="3678756"/>
            <a:ext cx="1016258" cy="543573"/>
            <a:chOff x="6513358" y="5097780"/>
            <a:chExt cx="1355011" cy="724764"/>
          </a:xfrm>
        </p:grpSpPr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3880" y="5097780"/>
              <a:ext cx="724489" cy="724489"/>
            </a:xfrm>
            <a:prstGeom prst="rect">
              <a:avLst/>
            </a:prstGeom>
          </p:spPr>
        </p:pic>
        <p:pic>
          <p:nvPicPr>
            <p:cNvPr id="134" name="Picture 13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3358" y="5098055"/>
              <a:ext cx="724489" cy="72448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55C6AC6-AB82-4B13-9331-22266D48E5C9}"/>
              </a:ext>
            </a:extLst>
          </p:cNvPr>
          <p:cNvSpPr txBox="1"/>
          <p:nvPr/>
        </p:nvSpPr>
        <p:spPr>
          <a:xfrm>
            <a:off x="3072736" y="1247463"/>
            <a:ext cx="751578" cy="379797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Facilities and </a:t>
            </a:r>
          </a:p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Construction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A603C9-1BD7-4EB0-829C-E2247F8CFAEF}"/>
              </a:ext>
            </a:extLst>
          </p:cNvPr>
          <p:cNvSpPr txBox="1"/>
          <p:nvPr/>
        </p:nvSpPr>
        <p:spPr>
          <a:xfrm>
            <a:off x="6886383" y="1224328"/>
            <a:ext cx="972792" cy="379797"/>
          </a:xfrm>
          <a:prstGeom prst="rect">
            <a:avLst/>
          </a:prstGeom>
          <a:noFill/>
        </p:spPr>
        <p:txBody>
          <a:bodyPr wrap="none" lIns="71323" tIns="35662" rIns="71323" bIns="35662" rtlCol="0">
            <a:spAutoFit/>
          </a:bodyPr>
          <a:lstStyle/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Industrial Product </a:t>
            </a:r>
          </a:p>
          <a:p>
            <a:pPr defTabSz="713232">
              <a:lnSpc>
                <a:spcPts val="1232"/>
              </a:lnSpc>
              <a:defRPr/>
            </a:pPr>
            <a:r>
              <a:rPr lang="en-US" sz="1100" dirty="0">
                <a:solidFill>
                  <a:srgbClr val="191919"/>
                </a:solidFill>
                <a:latin typeface="ATT Aleck Sans Medium" panose="020B0503020203020204" pitchFamily="34" charset="0"/>
                <a:ea typeface="ATT Aleck Sans Light" charset="0"/>
                <a:cs typeface="ATT Aleck Sans Medium" panose="020B0503020203020204" pitchFamily="34" charset="0"/>
              </a:rPr>
              <a:t>and Services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005E3D8A-A447-4DEB-B54E-9B98390D46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0064" y="209550"/>
            <a:ext cx="8295085" cy="728663"/>
          </a:xfrm>
        </p:spPr>
        <p:txBody>
          <a:bodyPr/>
          <a:lstStyle/>
          <a:p>
            <a:r>
              <a:rPr lang="en-US" sz="3700" spc="0" dirty="0">
                <a:latin typeface="ATT Aleck Sans Medium" charset="0"/>
                <a:ea typeface="ATT Aleck Sans Medium" charset="0"/>
                <a:cs typeface="ATT Aleck Sans Medium" charset="0"/>
              </a:rPr>
              <a:t>Categories  and  Mobility (Applications  and  </a:t>
            </a:r>
            <a:r>
              <a:rPr lang="en-US" sz="3700" spc="0" dirty="0" err="1">
                <a:latin typeface="ATT Aleck Sans Medium" charset="0"/>
                <a:ea typeface="ATT Aleck Sans Medium" charset="0"/>
                <a:cs typeface="ATT Aleck Sans Medium" charset="0"/>
              </a:rPr>
              <a:t>IoT</a:t>
            </a:r>
            <a:r>
              <a:rPr lang="en-US" sz="3700" spc="0" dirty="0">
                <a:latin typeface="ATT Aleck Sans Medium" charset="0"/>
                <a:ea typeface="ATT Aleck Sans Medium" charset="0"/>
                <a:cs typeface="ATT Aleck Sans Medium" charset="0"/>
              </a:rPr>
              <a:t>)</a:t>
            </a:r>
            <a:endParaRPr lang="en-US" sz="3700" spc="0" dirty="0">
              <a:solidFill>
                <a:srgbClr val="009FDB"/>
              </a:solidFill>
              <a:latin typeface="ATT Aleck Sans Medium" charset="0"/>
              <a:ea typeface="ATT Aleck Sans Medium" charset="0"/>
              <a:cs typeface="ATT Aleck Sans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13518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Category Highlights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267200" y="3197587"/>
            <a:ext cx="4248150" cy="798931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Jaclyn (Smyth) </a:t>
            </a:r>
            <a:r>
              <a:rPr lang="en-US" dirty="0" err="1"/>
              <a:t>Rubino</a:t>
            </a:r>
            <a:r>
              <a:rPr lang="en-US" dirty="0"/>
              <a:t>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Security &amp; Protection Category Manager</a:t>
            </a:r>
          </a:p>
        </p:txBody>
      </p:sp>
    </p:spTree>
    <p:extLst>
      <p:ext uri="{BB962C8B-B14F-4D97-AF65-F5344CB8AC3E}">
        <p14:creationId xmlns:p14="http://schemas.microsoft.com/office/powerpoint/2010/main" val="2850849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Category Highlights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038600" y="3197587"/>
            <a:ext cx="4800600" cy="798931"/>
          </a:xfrm>
        </p:spPr>
        <p:txBody>
          <a:bodyPr/>
          <a:lstStyle/>
          <a:p>
            <a:pPr algn="l"/>
            <a:r>
              <a:rPr lang="en-US" dirty="0"/>
              <a:t>Tiffany Hixson,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Professional Services Category Manager</a:t>
            </a:r>
          </a:p>
        </p:txBody>
      </p:sp>
    </p:spTree>
    <p:extLst>
      <p:ext uri="{BB962C8B-B14F-4D97-AF65-F5344CB8AC3E}">
        <p14:creationId xmlns:p14="http://schemas.microsoft.com/office/powerpoint/2010/main" val="1282553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Open Forum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66323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Today’s Agenda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35098"/>
              </p:ext>
            </p:extLst>
          </p:nvPr>
        </p:nvGraphicFramePr>
        <p:xfrm>
          <a:off x="761999" y="1006873"/>
          <a:ext cx="6553201" cy="3380242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72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9 - 9:30 a.m.</a:t>
                      </a:r>
                      <a:endParaRPr lang="en-US" sz="1400" dirty="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Walkthrough of CM Memo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Q&amp;A</a:t>
                      </a: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Lesley Field, OMB</a:t>
                      </a:r>
                      <a:endParaRPr lang="en-US" sz="14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Mathew Blum, OMB</a:t>
                      </a:r>
                      <a:endParaRPr lang="en-US" sz="140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69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9:30 - 10 a.m.</a:t>
                      </a:r>
                      <a:endParaRPr lang="en-US" sz="140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Facilitated session with OMB, SBA and OSDBU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Q&amp;A</a:t>
                      </a: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Denise Benjamin-</a:t>
                      </a:r>
                      <a:r>
                        <a:rPr lang="en-US" sz="1050" b="0" i="0" u="none" strike="noStrike" dirty="0" err="1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Sirmons</a:t>
                      </a: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en-US" sz="1050" b="0" i="0" u="none" strike="noStrike" baseline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 EPA (OSDBU)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Barb Carson, SBA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Sam Le, SBA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Mathew Blum, OMB</a:t>
                      </a:r>
                      <a:endParaRPr lang="en-US" sz="1400" dirty="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414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10 - 10:45 a.m.</a:t>
                      </a:r>
                      <a:endParaRPr lang="en-US" sz="140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Category highlights  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IT and mobility 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Security &amp; Protection - Schedule 84 improvement efforts (Tier 2)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Professional Services - OASIS onramp</a:t>
                      </a: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William Zielinski, IT CM 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Michelle Richards &amp; Tina Chester,</a:t>
                      </a:r>
                      <a:r>
                        <a:rPr lang="en-US" sz="1050" b="0" i="0" u="none" strike="noStrike" baseline="0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 AT&amp;T Mobility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Jaclyn Smyth </a:t>
                      </a:r>
                      <a:r>
                        <a:rPr lang="en-US" sz="1050" b="0" i="0" u="none" strike="noStrike" dirty="0" err="1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Rubino</a:t>
                      </a: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, S&amp;P CM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Tiffany Hixson, PS CM </a:t>
                      </a:r>
                      <a:endParaRPr lang="en-US" sz="1400" dirty="0">
                        <a:effectLst/>
                      </a:endParaRPr>
                    </a:p>
                    <a:p>
                      <a:pPr fontAlgn="t"/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96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10:45 - 11 a.m.</a:t>
                      </a:r>
                      <a:endParaRPr lang="en-US" sz="140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>
                          <a:solidFill>
                            <a:srgbClr val="222222"/>
                          </a:solidFill>
                          <a:effectLst/>
                          <a:latin typeface="Arial"/>
                        </a:rPr>
                        <a:t>Open forum</a:t>
                      </a:r>
                      <a:endParaRPr lang="en-US" sz="140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</a:endParaRPr>
                    </a:p>
                  </a:txBody>
                  <a:tcPr marL="58138" marR="58138" marT="58138" marB="581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9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Category Management: </a:t>
            </a:r>
            <a:br>
              <a:rPr lang="en-US" sz="24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en-US" sz="2400" i="1" dirty="0">
                <a:solidFill>
                  <a:schemeClr val="bg1">
                    <a:lumMod val="10000"/>
                  </a:schemeClr>
                </a:solidFill>
              </a:rPr>
              <a:t>Making Smarter Use of Common Contract Solutions &amp; Practices</a:t>
            </a: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038600" y="3197587"/>
            <a:ext cx="4476750" cy="798931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Mathew Blum, OMB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Lesley Field, OMB</a:t>
            </a:r>
          </a:p>
        </p:txBody>
      </p:sp>
    </p:spTree>
    <p:extLst>
      <p:ext uri="{BB962C8B-B14F-4D97-AF65-F5344CB8AC3E}">
        <p14:creationId xmlns:p14="http://schemas.microsoft.com/office/powerpoint/2010/main" val="36004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1028999"/>
            <a:ext cx="1255989" cy="8795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7F8F8"/>
              </a:solidFill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600200" y="1028701"/>
            <a:ext cx="6705600" cy="879872"/>
          </a:xfrm>
        </p:spPr>
        <p:txBody>
          <a:bodyPr anchor="ctr">
            <a:noAutofit/>
          </a:bodyPr>
          <a:lstStyle/>
          <a:p>
            <a:pPr lvl="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b="0" dirty="0">
                <a:solidFill>
                  <a:schemeClr val="bg1">
                    <a:lumMod val="10000"/>
                  </a:schemeClr>
                </a:solidFill>
              </a:rPr>
              <a:t>Category Management: </a:t>
            </a:r>
            <a:br>
              <a:rPr lang="en-US" sz="1800" b="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en-US" sz="1800" b="0" i="1" dirty="0">
                <a:solidFill>
                  <a:schemeClr val="bg1">
                    <a:lumMod val="10000"/>
                  </a:schemeClr>
                </a:solidFill>
              </a:rPr>
              <a:t>Making Smarter Use of Common Contract Solutions &amp; Practices</a:t>
            </a:r>
            <a:endParaRPr lang="en-US" sz="1800" b="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6" name="Picture Placeholder 15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7510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71451"/>
            <a:ext cx="6381750" cy="297656"/>
          </a:xfrm>
        </p:spPr>
        <p:txBody>
          <a:bodyPr/>
          <a:lstStyle/>
          <a:p>
            <a:r>
              <a:rPr lang="en-US" dirty="0"/>
              <a:t>         Category Management Achievements in FYs 17 &amp; 18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en-US" sz="2200" dirty="0"/>
          </a:p>
          <a:p>
            <a:pPr marL="386953" lvl="2" indent="0">
              <a:buNone/>
            </a:pPr>
            <a:r>
              <a:rPr lang="en-US" sz="2200" b="1" dirty="0"/>
              <a:t>Saving money</a:t>
            </a:r>
            <a:r>
              <a:rPr lang="en-US" sz="2200" dirty="0"/>
              <a:t>:  Saved taxpayers over </a:t>
            </a:r>
            <a:r>
              <a:rPr lang="en-US" sz="2200" b="1" dirty="0"/>
              <a:t>$17 billion </a:t>
            </a:r>
            <a:r>
              <a:rPr lang="en-US" sz="2200" dirty="0"/>
              <a:t>through better pricing, reduced demand, and administrative savings</a:t>
            </a:r>
          </a:p>
          <a:p>
            <a:pPr marL="386953" lvl="2" indent="0">
              <a:buNone/>
            </a:pPr>
            <a:endParaRPr lang="en-US" sz="2200" dirty="0"/>
          </a:p>
          <a:p>
            <a:pPr marL="386953" lvl="2" indent="0">
              <a:buNone/>
            </a:pPr>
            <a:r>
              <a:rPr lang="en-US" sz="2200" b="1" dirty="0"/>
              <a:t>Spending smarter</a:t>
            </a:r>
            <a:r>
              <a:rPr lang="en-US" sz="2200" dirty="0"/>
              <a:t>:  Moved over </a:t>
            </a:r>
            <a:r>
              <a:rPr lang="en-US" sz="2200" b="1" dirty="0"/>
              <a:t>$140 billion </a:t>
            </a:r>
            <a:r>
              <a:rPr lang="en-US" sz="2200" dirty="0"/>
              <a:t>in spending to better-managed solutions</a:t>
            </a:r>
          </a:p>
          <a:p>
            <a:pPr marL="386953" lvl="2" indent="0">
              <a:buNone/>
            </a:pPr>
            <a:endParaRPr lang="en-US" sz="2200" dirty="0"/>
          </a:p>
          <a:p>
            <a:pPr marL="386953" lvl="2" indent="0">
              <a:buNone/>
            </a:pPr>
            <a:r>
              <a:rPr lang="en-US" sz="2200" b="1" dirty="0"/>
              <a:t>Reducing waste &amp; inefficiency</a:t>
            </a:r>
            <a:r>
              <a:rPr lang="en-US" sz="2200" dirty="0"/>
              <a:t>:  Eliminated over </a:t>
            </a:r>
            <a:r>
              <a:rPr lang="en-US" sz="2200" b="1" dirty="0"/>
              <a:t>31,000 </a:t>
            </a:r>
            <a:r>
              <a:rPr lang="en-US" sz="2200" dirty="0"/>
              <a:t>duplicative or sub-optimized contracts not aligned to category management</a:t>
            </a:r>
          </a:p>
          <a:p>
            <a:pPr lvl="3"/>
            <a:endParaRPr lang="en-US" sz="2200" dirty="0"/>
          </a:p>
          <a:p>
            <a:pPr lvl="3"/>
            <a:r>
              <a:rPr lang="en-US" sz="2200" dirty="0"/>
              <a:t>More than 95% of reduction was made to contracts held by     </a:t>
            </a:r>
            <a:r>
              <a:rPr lang="en-US" sz="2200" i="1" dirty="0"/>
              <a:t>other than small businesses</a:t>
            </a:r>
          </a:p>
          <a:p>
            <a:pPr marL="386953" lvl="2" indent="0">
              <a:buNone/>
            </a:pPr>
            <a:r>
              <a:rPr lang="en-US" sz="2200" dirty="0"/>
              <a:t> </a:t>
            </a:r>
          </a:p>
          <a:p>
            <a:pPr marL="386953" lvl="2" indent="0">
              <a:buNone/>
            </a:pPr>
            <a:r>
              <a:rPr lang="en-US" sz="2200" b="1" dirty="0"/>
              <a:t>Sharing solutions</a:t>
            </a:r>
            <a:r>
              <a:rPr lang="en-US" sz="2200" dirty="0"/>
              <a:t>:  Developed a rigorous process for identifying nearly 40 of the highest-performing contracts for common needs</a:t>
            </a:r>
          </a:p>
          <a:p>
            <a:pPr marL="386953" lvl="2" indent="0">
              <a:buNone/>
            </a:pPr>
            <a:r>
              <a:rPr lang="en-US" sz="2200" dirty="0"/>
              <a:t> </a:t>
            </a:r>
          </a:p>
          <a:p>
            <a:pPr marL="386953" lvl="2" indent="0">
              <a:buNone/>
            </a:pPr>
            <a:r>
              <a:rPr lang="en-US" sz="2200" b="1" dirty="0"/>
              <a:t>Increasing small business participation</a:t>
            </a:r>
            <a:r>
              <a:rPr lang="en-US" sz="2200" dirty="0"/>
              <a:t>:  Increased the percentage of the government’s contract spend going to small businesses</a:t>
            </a:r>
          </a:p>
          <a:p>
            <a:pPr marL="386953" lvl="2" indent="0">
              <a:buNone/>
            </a:pPr>
            <a:endParaRPr lang="en-US" sz="2000" dirty="0"/>
          </a:p>
          <a:p>
            <a:pPr marL="386953" lvl="2" indent="0">
              <a:buNone/>
            </a:pPr>
            <a:r>
              <a:rPr lang="en-US" sz="2000" dirty="0"/>
              <a:t>    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4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OMB Memorandum 19-13:  Five Key Agency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71644"/>
            <a:ext cx="7886700" cy="3805106"/>
          </a:xfrm>
        </p:spPr>
        <p:txBody>
          <a:bodyPr>
            <a:noAutofit/>
          </a:bodyPr>
          <a:lstStyle/>
          <a:p>
            <a:pPr lvl="0"/>
            <a:r>
              <a:rPr lang="en-US" sz="1600" b="1" dirty="0"/>
              <a:t> </a:t>
            </a:r>
            <a:r>
              <a:rPr lang="en-US" sz="1600" dirty="0"/>
              <a:t> 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800" b="1" dirty="0"/>
              <a:t>Category Management (CM) agency plan: </a:t>
            </a:r>
            <a:r>
              <a:rPr lang="en-US" sz="1800" dirty="0"/>
              <a:t>Have a plan in place to reduce unaligned spend and increase the use of BIC against goals established in accordance with guidance in the PMA  </a:t>
            </a:r>
          </a:p>
          <a:p>
            <a:pPr marL="342900" lvl="0" indent="-342900">
              <a:buFont typeface="+mj-lt"/>
              <a:buAutoNum type="arabicPeriod"/>
            </a:pPr>
            <a:endParaRPr lang="en-US" sz="1800" dirty="0"/>
          </a:p>
          <a:p>
            <a:pPr lvl="2"/>
            <a:r>
              <a:rPr lang="en-US" sz="1800" dirty="0"/>
              <a:t> Update OMB on plans at least annually </a:t>
            </a:r>
          </a:p>
          <a:p>
            <a:pPr lvl="2"/>
            <a:endParaRPr lang="en-US" sz="1800" dirty="0"/>
          </a:p>
          <a:p>
            <a:pPr lvl="2"/>
            <a:r>
              <a:rPr lang="en-US" sz="1800" dirty="0"/>
              <a:t> Use plan to guide agency’s transactional decision-making</a:t>
            </a:r>
          </a:p>
          <a:p>
            <a:pPr lvl="2"/>
            <a:endParaRPr lang="en-US" sz="1800" dirty="0"/>
          </a:p>
          <a:p>
            <a:pPr lvl="2"/>
            <a:r>
              <a:rPr lang="en-US" sz="1800" dirty="0"/>
              <a:t> For large dollar agency contracts, share rationale early on with OMB &amp; Category Managers</a:t>
            </a:r>
          </a:p>
          <a:p>
            <a:pPr marL="342900" lvl="0" indent="-342900">
              <a:buFont typeface="+mj-lt"/>
              <a:buAutoNum type="arabicPeriod"/>
            </a:pPr>
            <a:endParaRPr lang="en-US" sz="1800" dirty="0"/>
          </a:p>
          <a:p>
            <a:pPr marL="342900" lvl="0" indent="-342900">
              <a:buFont typeface="+mj-lt"/>
              <a:buAutoNum type="arabicPeriod"/>
            </a:pPr>
            <a:r>
              <a:rPr lang="en-US" sz="1800" b="1" dirty="0"/>
              <a:t>Vendor management strategy</a:t>
            </a:r>
            <a:r>
              <a:rPr lang="en-US" sz="1800" dirty="0"/>
              <a:t>:  Establish effective vendor management strategies to improve communications with industry partners. </a:t>
            </a:r>
          </a:p>
          <a:p>
            <a:pPr marL="342900" lvl="0" indent="-342900">
              <a:buFont typeface="+mj-lt"/>
              <a:buAutoNum type="arabicPeriod"/>
            </a:pP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endParaRPr lang="en-US" sz="1600" dirty="0"/>
          </a:p>
          <a:p>
            <a:pPr lvl="2"/>
            <a:endParaRPr lang="en-US" sz="1200" dirty="0"/>
          </a:p>
          <a:p>
            <a:pPr lvl="0"/>
            <a:endParaRPr lang="en-US" sz="1800" dirty="0"/>
          </a:p>
          <a:p>
            <a:r>
              <a:rPr lang="en-US" sz="1800" dirty="0"/>
              <a:t> </a:t>
            </a:r>
          </a:p>
          <a:p>
            <a:pPr marL="386953" lvl="2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589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OMB Memorandum 19-13:  Five Key Agency Actions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89517"/>
            <a:ext cx="7886700" cy="3915833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en-US" sz="1600" b="1" dirty="0"/>
              <a:t>Demand management strategy</a:t>
            </a:r>
            <a:r>
              <a:rPr lang="en-US" sz="1600" dirty="0"/>
              <a:t>:  Implement demand management strategies to eliminate inefficient purchasing and consumption behaviors</a:t>
            </a:r>
          </a:p>
          <a:p>
            <a:pPr marL="457200" lvl="0" indent="-457200">
              <a:buFont typeface="+mj-lt"/>
              <a:buAutoNum type="arabicPeriod" startAt="3"/>
            </a:pPr>
            <a:endParaRPr lang="en-US" sz="1600" dirty="0"/>
          </a:p>
          <a:p>
            <a:pPr marL="457200" lvl="0" indent="-457200">
              <a:buFont typeface="+mj-lt"/>
              <a:buAutoNum type="arabicPeriod" startAt="3"/>
            </a:pPr>
            <a:r>
              <a:rPr lang="en-US" sz="1600" b="1" dirty="0"/>
              <a:t>Data sharing</a:t>
            </a:r>
            <a:r>
              <a:rPr lang="en-US" sz="1600" dirty="0"/>
              <a:t>:  Share information to enable data-driven decision-making</a:t>
            </a:r>
          </a:p>
          <a:p>
            <a:pPr marL="457200" lvl="0" indent="-457200">
              <a:buFont typeface="+mj-lt"/>
              <a:buAutoNum type="arabicPeriod" startAt="3"/>
            </a:pPr>
            <a:endParaRPr lang="en-US" sz="1600" dirty="0"/>
          </a:p>
          <a:p>
            <a:pPr marL="641747" lvl="1" indent="-342900"/>
            <a:r>
              <a:rPr lang="en-US" sz="1600" dirty="0"/>
              <a:t>Prices paid </a:t>
            </a:r>
          </a:p>
          <a:p>
            <a:pPr marL="641747" lvl="1" indent="-342900"/>
            <a:r>
              <a:rPr lang="en-US" sz="1600" dirty="0"/>
              <a:t>Terms and conditions</a:t>
            </a:r>
          </a:p>
          <a:p>
            <a:pPr marL="457200" lvl="0" indent="-457200">
              <a:buFont typeface="+mj-lt"/>
              <a:buAutoNum type="arabicPeriod" startAt="3"/>
            </a:pPr>
            <a:endParaRPr lang="en-US" sz="1600" dirty="0"/>
          </a:p>
          <a:p>
            <a:pPr marL="457200" lvl="0" indent="-457200">
              <a:buFont typeface="+mj-lt"/>
              <a:buAutoNum type="arabicPeriod" startAt="3"/>
            </a:pPr>
            <a:r>
              <a:rPr lang="en-US" sz="1600" b="1" dirty="0"/>
              <a:t>Tailored training</a:t>
            </a:r>
            <a:r>
              <a:rPr lang="en-US" sz="1600" dirty="0"/>
              <a:t>:  Work with OMB, GSA PMO &amp; training organizations on learning tools tailored to the different needs of the acquisition workforce</a:t>
            </a:r>
          </a:p>
          <a:p>
            <a:pPr marL="457200" lvl="0" indent="-457200">
              <a:buFont typeface="+mj-lt"/>
              <a:buAutoNum type="arabicPeriod" startAt="3"/>
            </a:pPr>
            <a:endParaRPr lang="en-US" sz="1600" dirty="0"/>
          </a:p>
          <a:p>
            <a:pPr marL="584200" lvl="1" indent="-301625">
              <a:buFont typeface="Arial" panose="020B0604020202020204" pitchFamily="34" charset="0"/>
              <a:buChar char="•"/>
            </a:pPr>
            <a:r>
              <a:rPr lang="en-US" sz="1600" dirty="0"/>
              <a:t>COs responsible for enterprise-wide buying</a:t>
            </a:r>
          </a:p>
          <a:p>
            <a:pPr marL="584597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Field personnel w/limited involvement in enterprise-wide buying</a:t>
            </a:r>
          </a:p>
          <a:p>
            <a:pPr marL="584597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Entry level contracting personnel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5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19 President’s Management Agenda Goals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Increase Spend Under Management (SUM)</a:t>
            </a:r>
          </a:p>
          <a:p>
            <a:pPr marL="641747" lvl="1" indent="-342900">
              <a:buFont typeface="Arial" panose="020B0604020202020204" pitchFamily="34" charset="0"/>
              <a:buChar char="•"/>
            </a:pPr>
            <a:r>
              <a:rPr lang="en-US" sz="1850" dirty="0"/>
              <a:t>$15 billion increase in SUM, through utilization of agency-wide or government-wide contracts</a:t>
            </a:r>
          </a:p>
          <a:p>
            <a:pPr marL="641747" lvl="1" indent="-342900">
              <a:buFont typeface="Arial" panose="020B0604020202020204" pitchFamily="34" charset="0"/>
              <a:buChar char="•"/>
            </a:pPr>
            <a:r>
              <a:rPr lang="en-US" sz="1850" dirty="0"/>
              <a:t>Modest $3 billion increase in spend on BICs (total of $34 billion)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Avoid an additional $7.2 billion in costs by using BIC contracts (total of $24 billion for FYs 17-19)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Reduce Tier 0 contracts by an additional 3% (or 12,600)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Ensure at least 30% of category management spend is obligated to small businesses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Train an additional 300 members of the workforce (cumulative total of 1,800)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73FB3-C29E-47C8-9BFD-B08D4E5245E2}" type="slidenum">
              <a:rPr lang="en-US" smtClean="0">
                <a:solidFill>
                  <a:srgbClr val="0B2644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B2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25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352800" y="1390650"/>
            <a:ext cx="4972050" cy="1790700"/>
          </a:xfrm>
        </p:spPr>
        <p:txBody>
          <a:bodyPr/>
          <a:lstStyle/>
          <a:p>
            <a:r>
              <a:rPr lang="en-US" sz="3200" dirty="0"/>
              <a:t>Small Business and </a:t>
            </a:r>
            <a:br>
              <a:rPr lang="en-US" sz="3200" dirty="0"/>
            </a:br>
            <a:r>
              <a:rPr lang="en-US" sz="3200" dirty="0"/>
              <a:t>Category Management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86200" y="3197587"/>
            <a:ext cx="4953000" cy="798931"/>
          </a:xfrm>
        </p:spPr>
        <p:txBody>
          <a:bodyPr/>
          <a:lstStyle/>
          <a:p>
            <a:pPr algn="l"/>
            <a:r>
              <a:rPr lang="en-US" dirty="0"/>
              <a:t>Mathew Blum, OMB</a:t>
            </a:r>
            <a:br>
              <a:rPr lang="en-US" dirty="0"/>
            </a:br>
            <a:r>
              <a:rPr lang="en-US" dirty="0"/>
              <a:t>Denise Benjamin-</a:t>
            </a:r>
            <a:r>
              <a:rPr lang="en-US" dirty="0" err="1"/>
              <a:t>Sirmons</a:t>
            </a:r>
            <a:r>
              <a:rPr lang="en-US" dirty="0"/>
              <a:t>, EPA/OSDBU</a:t>
            </a:r>
            <a:br>
              <a:rPr lang="en-US" dirty="0"/>
            </a:br>
            <a:r>
              <a:rPr lang="en-US" dirty="0"/>
              <a:t>Sam Lee, SBA</a:t>
            </a:r>
          </a:p>
        </p:txBody>
      </p:sp>
    </p:spTree>
    <p:extLst>
      <p:ext uri="{BB962C8B-B14F-4D97-AF65-F5344CB8AC3E}">
        <p14:creationId xmlns:p14="http://schemas.microsoft.com/office/powerpoint/2010/main" val="3355867686"/>
      </p:ext>
    </p:extLst>
  </p:cSld>
  <p:clrMapOvr>
    <a:masterClrMapping/>
  </p:clrMapOvr>
</p:sld>
</file>

<file path=ppt/theme/theme1.xml><?xml version="1.0" encoding="utf-8"?>
<a:theme xmlns:a="http://schemas.openxmlformats.org/drawingml/2006/main" name="GWCM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AP Goal Theme">
  <a:themeElements>
    <a:clrScheme name="CAP Goals Colors">
      <a:dk1>
        <a:srgbClr val="0B2644"/>
      </a:dk1>
      <a:lt1>
        <a:srgbClr val="F7F8F8"/>
      </a:lt1>
      <a:dk2>
        <a:srgbClr val="333B46"/>
      </a:dk2>
      <a:lt2>
        <a:srgbClr val="57626E"/>
      </a:lt2>
      <a:accent1>
        <a:srgbClr val="72A8DB"/>
      </a:accent1>
      <a:accent2>
        <a:srgbClr val="BCE3F8"/>
      </a:accent2>
      <a:accent3>
        <a:srgbClr val="DD1F2C"/>
      </a:accent3>
      <a:accent4>
        <a:srgbClr val="CCA22C"/>
      </a:accent4>
      <a:accent5>
        <a:srgbClr val="EBE8EC"/>
      </a:accent5>
      <a:accent6>
        <a:srgbClr val="77C14A"/>
      </a:accent6>
      <a:hlink>
        <a:srgbClr val="33689A"/>
      </a:hlink>
      <a:folHlink>
        <a:srgbClr val="4E1219"/>
      </a:folHlink>
    </a:clrScheme>
    <a:fontScheme name="Cap Goal Fonts">
      <a:majorFont>
        <a:latin typeface="Merriweather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 Goal Theme" id="{E51AA4AD-FFFD-4550-9B2F-6EEE8E4D13A0}" vid="{3BF8AAC1-5087-4991-9895-E39165CCA5CF}"/>
    </a:ext>
  </a:extLst>
</a:theme>
</file>

<file path=ppt/theme/theme3.xml><?xml version="1.0" encoding="utf-8"?>
<a:theme xmlns:a="http://schemas.openxmlformats.org/drawingml/2006/main" name="1_GWCM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 Theme">
  <a:themeElements>
    <a:clrScheme name="AT&amp;T - 2018 Spectrum">
      <a:dk1>
        <a:srgbClr val="191919"/>
      </a:dk1>
      <a:lt1>
        <a:srgbClr val="FFFFFF"/>
      </a:lt1>
      <a:dk2>
        <a:srgbClr val="44546A"/>
      </a:dk2>
      <a:lt2>
        <a:srgbClr val="F2F2F2"/>
      </a:lt2>
      <a:accent1>
        <a:srgbClr val="30D1FF"/>
      </a:accent1>
      <a:accent2>
        <a:srgbClr val="18B9ED"/>
      </a:accent2>
      <a:accent3>
        <a:srgbClr val="009FDB"/>
      </a:accent3>
      <a:accent4>
        <a:srgbClr val="0586CB"/>
      </a:accent4>
      <a:accent5>
        <a:srgbClr val="0A6EBE"/>
      </a:accent5>
      <a:accent6>
        <a:srgbClr val="0F54AF"/>
      </a:accent6>
      <a:hlink>
        <a:srgbClr val="702F8A"/>
      </a:hlink>
      <a:folHlink>
        <a:srgbClr val="9063C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3728693-64A1-574E-A9A5-6E452612895D}" vid="{138ACF62-74B9-2740-965D-7EA160478303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GWCM theme</Template>
  <TotalTime>1628</TotalTime>
  <Words>950</Words>
  <Application>Microsoft Office PowerPoint</Application>
  <PresentationFormat>On-screen Show (16:9)</PresentationFormat>
  <Paragraphs>200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Arial</vt:lpstr>
      <vt:lpstr>ATT Aleck Cd</vt:lpstr>
      <vt:lpstr>ATT Aleck Sans</vt:lpstr>
      <vt:lpstr>ATT Aleck Sans Light</vt:lpstr>
      <vt:lpstr>ATT Aleck Sans Medium</vt:lpstr>
      <vt:lpstr>Calibri</vt:lpstr>
      <vt:lpstr>Merriweather</vt:lpstr>
      <vt:lpstr>Source Sans Pro</vt:lpstr>
      <vt:lpstr>Wingdings</vt:lpstr>
      <vt:lpstr>GWCM theme</vt:lpstr>
      <vt:lpstr>CAP Goal Theme</vt:lpstr>
      <vt:lpstr>1_GWCM theme</vt:lpstr>
      <vt:lpstr>6_Office Theme</vt:lpstr>
      <vt:lpstr>Category Management: </vt:lpstr>
      <vt:lpstr>Today’s Agenda</vt:lpstr>
      <vt:lpstr>Category Management:  Making Smarter Use of Common Contract Solutions &amp; Practices</vt:lpstr>
      <vt:lpstr>Category Management:  Making Smarter Use of Common Contract Solutions &amp; Practices</vt:lpstr>
      <vt:lpstr>         Category Management Achievements in FYs 17 &amp; 18 </vt:lpstr>
      <vt:lpstr>OMB Memorandum 19-13:  Five Key Agency Actions</vt:lpstr>
      <vt:lpstr>OMB Memorandum 19-13:  Five Key Agency Actions (continued)</vt:lpstr>
      <vt:lpstr>FY 19 President’s Management Agenda Goals </vt:lpstr>
      <vt:lpstr>Small Business and  Category Management </vt:lpstr>
      <vt:lpstr>Harmonizing Small Business Contracting &amp; CM Principles </vt:lpstr>
      <vt:lpstr>Criteria for Receiving Tier 1 SUM Credit for  Local, Decentralized SB Spending </vt:lpstr>
      <vt:lpstr>Government-wide Actions to Promote Small Business Participation</vt:lpstr>
      <vt:lpstr>Category Management Spend Supports Small Business – The Data</vt:lpstr>
      <vt:lpstr>Category Highlights</vt:lpstr>
      <vt:lpstr>PowerPoint Presentation</vt:lpstr>
      <vt:lpstr>Category Highlights</vt:lpstr>
      <vt:lpstr>Category Highlights</vt:lpstr>
      <vt:lpstr>Open Forum</vt:lpstr>
    </vt:vector>
  </TitlesOfParts>
  <Company>General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KellyJSeacrist</dc:creator>
  <cp:lastModifiedBy>Noyes, Steve</cp:lastModifiedBy>
  <cp:revision>11</cp:revision>
  <dcterms:created xsi:type="dcterms:W3CDTF">2019-03-19T18:45:07Z</dcterms:created>
  <dcterms:modified xsi:type="dcterms:W3CDTF">2019-03-28T13:02:00Z</dcterms:modified>
</cp:coreProperties>
</file>