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46"/>
  </p:notesMasterIdLst>
  <p:handoutMasterIdLst>
    <p:handoutMasterId r:id="rId47"/>
  </p:handoutMasterIdLst>
  <p:sldIdLst>
    <p:sldId id="256" r:id="rId2"/>
    <p:sldId id="324" r:id="rId3"/>
    <p:sldId id="289" r:id="rId4"/>
    <p:sldId id="258" r:id="rId5"/>
    <p:sldId id="260" r:id="rId6"/>
    <p:sldId id="322" r:id="rId7"/>
    <p:sldId id="297" r:id="rId8"/>
    <p:sldId id="299" r:id="rId9"/>
    <p:sldId id="338" r:id="rId10"/>
    <p:sldId id="296" r:id="rId11"/>
    <p:sldId id="290" r:id="rId12"/>
    <p:sldId id="291" r:id="rId13"/>
    <p:sldId id="292" r:id="rId14"/>
    <p:sldId id="293" r:id="rId15"/>
    <p:sldId id="294" r:id="rId16"/>
    <p:sldId id="312" r:id="rId17"/>
    <p:sldId id="313" r:id="rId18"/>
    <p:sldId id="314" r:id="rId19"/>
    <p:sldId id="337" r:id="rId20"/>
    <p:sldId id="325" r:id="rId21"/>
    <p:sldId id="326" r:id="rId22"/>
    <p:sldId id="340" r:id="rId23"/>
    <p:sldId id="333" r:id="rId24"/>
    <p:sldId id="334" r:id="rId25"/>
    <p:sldId id="327" r:id="rId26"/>
    <p:sldId id="346" r:id="rId27"/>
    <p:sldId id="347" r:id="rId28"/>
    <p:sldId id="348" r:id="rId29"/>
    <p:sldId id="349" r:id="rId30"/>
    <p:sldId id="350" r:id="rId31"/>
    <p:sldId id="351" r:id="rId32"/>
    <p:sldId id="335" r:id="rId33"/>
    <p:sldId id="300" r:id="rId34"/>
    <p:sldId id="265" r:id="rId35"/>
    <p:sldId id="266" r:id="rId36"/>
    <p:sldId id="301" r:id="rId37"/>
    <p:sldId id="275" r:id="rId38"/>
    <p:sldId id="276" r:id="rId39"/>
    <p:sldId id="344" r:id="rId40"/>
    <p:sldId id="345" r:id="rId41"/>
    <p:sldId id="277" r:id="rId42"/>
    <p:sldId id="278" r:id="rId43"/>
    <p:sldId id="280" r:id="rId44"/>
    <p:sldId id="279" r:id="rId45"/>
  </p:sldIdLst>
  <p:sldSz cx="9144000" cy="6858000" type="screen4x3"/>
  <p:notesSz cx="6858000"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C88"/>
    <a:srgbClr val="A50021"/>
    <a:srgbClr val="003399"/>
    <a:srgbClr val="FFFFFF"/>
    <a:srgbClr val="5F93D3"/>
    <a:srgbClr val="4283BE"/>
    <a:srgbClr val="3366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096" autoAdjust="0"/>
    <p:restoredTop sz="89016" autoAdjust="0"/>
  </p:normalViewPr>
  <p:slideViewPr>
    <p:cSldViewPr>
      <p:cViewPr>
        <p:scale>
          <a:sx n="80" d="100"/>
          <a:sy n="80" d="100"/>
        </p:scale>
        <p:origin x="-2154" y="-516"/>
      </p:cViewPr>
      <p:guideLst>
        <p:guide orient="horz" pos="109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794" y="-78"/>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2523" cy="461804"/>
          </a:xfrm>
          <a:prstGeom prst="rect">
            <a:avLst/>
          </a:prstGeom>
          <a:noFill/>
          <a:ln w="9525">
            <a:noFill/>
            <a:miter lim="800000"/>
            <a:headEnd/>
            <a:tailEnd/>
          </a:ln>
          <a:effectLst/>
        </p:spPr>
        <p:txBody>
          <a:bodyPr vert="horz" wrap="square" lIns="91804" tIns="45902" rIns="91804" bIns="45902" numCol="1" anchor="t" anchorCtr="0" compatLnSpc="1">
            <a:prstTxWarp prst="textNoShape">
              <a:avLst/>
            </a:prstTxWarp>
          </a:bodyPr>
          <a:lstStyle>
            <a:lvl1pPr defTabSz="917629">
              <a:defRPr sz="1200">
                <a:latin typeface="Times New Roman" pitchFamily="18" charset="0"/>
              </a:defRPr>
            </a:lvl1pPr>
          </a:lstStyle>
          <a:p>
            <a:endParaRPr lang="en-US" dirty="0"/>
          </a:p>
        </p:txBody>
      </p:sp>
      <p:sp>
        <p:nvSpPr>
          <p:cNvPr id="78851" name="Rectangle 3"/>
          <p:cNvSpPr>
            <a:spLocks noGrp="1" noChangeArrowheads="1"/>
          </p:cNvSpPr>
          <p:nvPr>
            <p:ph type="dt" sz="quarter" idx="1"/>
          </p:nvPr>
        </p:nvSpPr>
        <p:spPr bwMode="auto">
          <a:xfrm>
            <a:off x="3885479" y="0"/>
            <a:ext cx="2972522" cy="461804"/>
          </a:xfrm>
          <a:prstGeom prst="rect">
            <a:avLst/>
          </a:prstGeom>
          <a:noFill/>
          <a:ln w="9525">
            <a:noFill/>
            <a:miter lim="800000"/>
            <a:headEnd/>
            <a:tailEnd/>
          </a:ln>
          <a:effectLst/>
        </p:spPr>
        <p:txBody>
          <a:bodyPr vert="horz" wrap="square" lIns="91804" tIns="45902" rIns="91804" bIns="45902" numCol="1" anchor="t" anchorCtr="0" compatLnSpc="1">
            <a:prstTxWarp prst="textNoShape">
              <a:avLst/>
            </a:prstTxWarp>
          </a:bodyPr>
          <a:lstStyle>
            <a:lvl1pPr algn="r" defTabSz="917629">
              <a:defRPr sz="1200">
                <a:latin typeface="Times New Roman" pitchFamily="18" charset="0"/>
              </a:defRPr>
            </a:lvl1pPr>
          </a:lstStyle>
          <a:p>
            <a:endParaRPr lang="en-US" dirty="0"/>
          </a:p>
        </p:txBody>
      </p:sp>
      <p:sp>
        <p:nvSpPr>
          <p:cNvPr id="78852" name="Rectangle 4"/>
          <p:cNvSpPr>
            <a:spLocks noGrp="1" noChangeArrowheads="1"/>
          </p:cNvSpPr>
          <p:nvPr>
            <p:ph type="ftr" sz="quarter" idx="2"/>
          </p:nvPr>
        </p:nvSpPr>
        <p:spPr bwMode="auto">
          <a:xfrm>
            <a:off x="0" y="8774271"/>
            <a:ext cx="2972523" cy="461804"/>
          </a:xfrm>
          <a:prstGeom prst="rect">
            <a:avLst/>
          </a:prstGeom>
          <a:noFill/>
          <a:ln w="9525">
            <a:noFill/>
            <a:miter lim="800000"/>
            <a:headEnd/>
            <a:tailEnd/>
          </a:ln>
          <a:effectLst/>
        </p:spPr>
        <p:txBody>
          <a:bodyPr vert="horz" wrap="square" lIns="91804" tIns="45902" rIns="91804" bIns="45902" numCol="1" anchor="b" anchorCtr="0" compatLnSpc="1">
            <a:prstTxWarp prst="textNoShape">
              <a:avLst/>
            </a:prstTxWarp>
          </a:bodyPr>
          <a:lstStyle>
            <a:lvl1pPr defTabSz="917629">
              <a:defRPr sz="1200">
                <a:latin typeface="Times New Roman" pitchFamily="18" charset="0"/>
              </a:defRPr>
            </a:lvl1pPr>
          </a:lstStyle>
          <a:p>
            <a:endParaRPr lang="en-US" dirty="0"/>
          </a:p>
        </p:txBody>
      </p:sp>
      <p:sp>
        <p:nvSpPr>
          <p:cNvPr id="78853" name="Rectangle 5"/>
          <p:cNvSpPr>
            <a:spLocks noGrp="1" noChangeArrowheads="1"/>
          </p:cNvSpPr>
          <p:nvPr>
            <p:ph type="sldNum" sz="quarter" idx="3"/>
          </p:nvPr>
        </p:nvSpPr>
        <p:spPr bwMode="auto">
          <a:xfrm>
            <a:off x="3885479" y="8774271"/>
            <a:ext cx="2972522" cy="461804"/>
          </a:xfrm>
          <a:prstGeom prst="rect">
            <a:avLst/>
          </a:prstGeom>
          <a:noFill/>
          <a:ln w="9525">
            <a:noFill/>
            <a:miter lim="800000"/>
            <a:headEnd/>
            <a:tailEnd/>
          </a:ln>
          <a:effectLst/>
        </p:spPr>
        <p:txBody>
          <a:bodyPr vert="horz" wrap="square" lIns="91804" tIns="45902" rIns="91804" bIns="45902" numCol="1" anchor="b" anchorCtr="0" compatLnSpc="1">
            <a:prstTxWarp prst="textNoShape">
              <a:avLst/>
            </a:prstTxWarp>
          </a:bodyPr>
          <a:lstStyle>
            <a:lvl1pPr algn="r" defTabSz="917629">
              <a:defRPr sz="1200">
                <a:latin typeface="Times New Roman" pitchFamily="18" charset="0"/>
              </a:defRPr>
            </a:lvl1pPr>
          </a:lstStyle>
          <a:p>
            <a:fld id="{75380004-3411-4FA8-9C9F-E0D706A087F1}" type="slidenum">
              <a:rPr lang="en-US"/>
              <a:pPr/>
              <a:t>‹#›</a:t>
            </a:fld>
            <a:endParaRPr lang="en-US" dirty="0"/>
          </a:p>
        </p:txBody>
      </p:sp>
    </p:spTree>
    <p:extLst>
      <p:ext uri="{BB962C8B-B14F-4D97-AF65-F5344CB8AC3E}">
        <p14:creationId xmlns:p14="http://schemas.microsoft.com/office/powerpoint/2010/main" val="152669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2523" cy="461804"/>
          </a:xfrm>
          <a:prstGeom prst="rect">
            <a:avLst/>
          </a:prstGeom>
          <a:noFill/>
          <a:ln w="9525">
            <a:noFill/>
            <a:miter lim="800000"/>
            <a:headEnd/>
            <a:tailEnd/>
          </a:ln>
          <a:effectLst/>
        </p:spPr>
        <p:txBody>
          <a:bodyPr vert="horz" wrap="square" lIns="91804" tIns="45902" rIns="91804" bIns="45902" numCol="1" anchor="t" anchorCtr="0" compatLnSpc="1">
            <a:prstTxWarp prst="textNoShape">
              <a:avLst/>
            </a:prstTxWarp>
          </a:bodyPr>
          <a:lstStyle>
            <a:lvl1pPr defTabSz="917629">
              <a:defRPr sz="1200">
                <a:latin typeface="Times" pitchFamily="18" charset="0"/>
              </a:defRPr>
            </a:lvl1pPr>
          </a:lstStyle>
          <a:p>
            <a:endParaRPr lang="en-US" dirty="0"/>
          </a:p>
        </p:txBody>
      </p:sp>
      <p:sp>
        <p:nvSpPr>
          <p:cNvPr id="6147" name="Rectangle 3"/>
          <p:cNvSpPr>
            <a:spLocks noGrp="1" noChangeArrowheads="1"/>
          </p:cNvSpPr>
          <p:nvPr>
            <p:ph type="dt" idx="1"/>
          </p:nvPr>
        </p:nvSpPr>
        <p:spPr bwMode="auto">
          <a:xfrm>
            <a:off x="3885479" y="0"/>
            <a:ext cx="2972522" cy="461804"/>
          </a:xfrm>
          <a:prstGeom prst="rect">
            <a:avLst/>
          </a:prstGeom>
          <a:noFill/>
          <a:ln w="9525">
            <a:noFill/>
            <a:miter lim="800000"/>
            <a:headEnd/>
            <a:tailEnd/>
          </a:ln>
          <a:effectLst/>
        </p:spPr>
        <p:txBody>
          <a:bodyPr vert="horz" wrap="square" lIns="91804" tIns="45902" rIns="91804" bIns="45902" numCol="1" anchor="t" anchorCtr="0" compatLnSpc="1">
            <a:prstTxWarp prst="textNoShape">
              <a:avLst/>
            </a:prstTxWarp>
          </a:bodyPr>
          <a:lstStyle>
            <a:lvl1pPr algn="r" defTabSz="917629">
              <a:defRPr sz="1200">
                <a:latin typeface="Times" pitchFamily="18"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1120775" y="692150"/>
            <a:ext cx="4616450" cy="34639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504" y="4387136"/>
            <a:ext cx="5028994" cy="4156234"/>
          </a:xfrm>
          <a:prstGeom prst="rect">
            <a:avLst/>
          </a:prstGeom>
          <a:noFill/>
          <a:ln w="9525">
            <a:noFill/>
            <a:miter lim="800000"/>
            <a:headEnd/>
            <a:tailEnd/>
          </a:ln>
          <a:effectLst/>
        </p:spPr>
        <p:txBody>
          <a:bodyPr vert="horz" wrap="square" lIns="91804" tIns="45902" rIns="91804" bIns="459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774271"/>
            <a:ext cx="2972523" cy="461804"/>
          </a:xfrm>
          <a:prstGeom prst="rect">
            <a:avLst/>
          </a:prstGeom>
          <a:noFill/>
          <a:ln w="9525">
            <a:noFill/>
            <a:miter lim="800000"/>
            <a:headEnd/>
            <a:tailEnd/>
          </a:ln>
          <a:effectLst/>
        </p:spPr>
        <p:txBody>
          <a:bodyPr vert="horz" wrap="square" lIns="91804" tIns="45902" rIns="91804" bIns="45902" numCol="1" anchor="b" anchorCtr="0" compatLnSpc="1">
            <a:prstTxWarp prst="textNoShape">
              <a:avLst/>
            </a:prstTxWarp>
          </a:bodyPr>
          <a:lstStyle>
            <a:lvl1pPr defTabSz="917629">
              <a:defRPr sz="1200">
                <a:latin typeface="Times" pitchFamily="18" charset="0"/>
              </a:defRPr>
            </a:lvl1pPr>
          </a:lstStyle>
          <a:p>
            <a:endParaRPr lang="en-US" dirty="0"/>
          </a:p>
        </p:txBody>
      </p:sp>
      <p:sp>
        <p:nvSpPr>
          <p:cNvPr id="6151" name="Rectangle 7"/>
          <p:cNvSpPr>
            <a:spLocks noGrp="1" noChangeArrowheads="1"/>
          </p:cNvSpPr>
          <p:nvPr>
            <p:ph type="sldNum" sz="quarter" idx="5"/>
          </p:nvPr>
        </p:nvSpPr>
        <p:spPr bwMode="auto">
          <a:xfrm>
            <a:off x="3885479" y="8774271"/>
            <a:ext cx="2972522" cy="461804"/>
          </a:xfrm>
          <a:prstGeom prst="rect">
            <a:avLst/>
          </a:prstGeom>
          <a:noFill/>
          <a:ln w="9525">
            <a:noFill/>
            <a:miter lim="800000"/>
            <a:headEnd/>
            <a:tailEnd/>
          </a:ln>
          <a:effectLst/>
        </p:spPr>
        <p:txBody>
          <a:bodyPr vert="horz" wrap="square" lIns="91804" tIns="45902" rIns="91804" bIns="45902" numCol="1" anchor="b" anchorCtr="0" compatLnSpc="1">
            <a:prstTxWarp prst="textNoShape">
              <a:avLst/>
            </a:prstTxWarp>
          </a:bodyPr>
          <a:lstStyle>
            <a:lvl1pPr algn="r" defTabSz="917629">
              <a:defRPr sz="1200">
                <a:latin typeface="Times" pitchFamily="18" charset="0"/>
              </a:defRPr>
            </a:lvl1pPr>
          </a:lstStyle>
          <a:p>
            <a:fld id="{BA0E1374-4574-4D8A-8584-918267CBCC12}" type="slidenum">
              <a:rPr lang="en-US"/>
              <a:pPr/>
              <a:t>‹#›</a:t>
            </a:fld>
            <a:endParaRPr lang="en-US" dirty="0"/>
          </a:p>
        </p:txBody>
      </p:sp>
    </p:spTree>
    <p:extLst>
      <p:ext uri="{BB962C8B-B14F-4D97-AF65-F5344CB8AC3E}">
        <p14:creationId xmlns:p14="http://schemas.microsoft.com/office/powerpoint/2010/main" val="3672286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Doing Business with GSA</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36</a:t>
            </a:fld>
            <a:endParaRPr lang="en-US" dirty="0"/>
          </a:p>
        </p:txBody>
      </p:sp>
    </p:spTree>
    <p:extLst>
      <p:ext uri="{BB962C8B-B14F-4D97-AF65-F5344CB8AC3E}">
        <p14:creationId xmlns:p14="http://schemas.microsoft.com/office/powerpoint/2010/main" val="81736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may want to point the contractors to the FAR citation for mandatory disclosures to OIG</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10</a:t>
            </a:fld>
            <a:endParaRPr lang="en-US" dirty="0"/>
          </a:p>
        </p:txBody>
      </p:sp>
    </p:spTree>
    <p:extLst>
      <p:ext uri="{BB962C8B-B14F-4D97-AF65-F5344CB8AC3E}">
        <p14:creationId xmlns:p14="http://schemas.microsoft.com/office/powerpoint/2010/main" val="169673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19</a:t>
            </a:fld>
            <a:endParaRPr lang="en-US" dirty="0"/>
          </a:p>
        </p:txBody>
      </p:sp>
    </p:spTree>
    <p:extLst>
      <p:ext uri="{BB962C8B-B14F-4D97-AF65-F5344CB8AC3E}">
        <p14:creationId xmlns:p14="http://schemas.microsoft.com/office/powerpoint/2010/main" val="2203767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33</a:t>
            </a:fld>
            <a:endParaRPr lang="en-US" dirty="0"/>
          </a:p>
        </p:txBody>
      </p:sp>
    </p:spTree>
    <p:extLst>
      <p:ext uri="{BB962C8B-B14F-4D97-AF65-F5344CB8AC3E}">
        <p14:creationId xmlns:p14="http://schemas.microsoft.com/office/powerpoint/2010/main" val="120089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dirty="0"/>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dirty="0">
                <a:solidFill>
                  <a:srgbClr val="4C4C4C"/>
                </a:solidFill>
                <a:ea typeface="ヒラギノ角ゴ Pro W3" pitchFamily="1" charset="-128"/>
              </a:rPr>
              <a:t>U.S. General Services Administration</a:t>
            </a:r>
            <a:endParaRPr lang="en-US" dirty="0">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dirty="0"/>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3"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cquisition.gov/far/current/html/Subpart%209_4.html" TargetMode="External"/><Relationship Id="rId2" Type="http://schemas.openxmlformats.org/officeDocument/2006/relationships/hyperlink" Target="http://www.sam.gov/" TargetMode="External"/><Relationship Id="rId1" Type="http://schemas.openxmlformats.org/officeDocument/2006/relationships/slideLayout" Target="../slideLayouts/slideLayout2.xml"/><Relationship Id="rId5" Type="http://schemas.openxmlformats.org/officeDocument/2006/relationships/hyperlink" Target="http://www.epa.gov/ogd/sdd/isdc.htm" TargetMode="External"/><Relationship Id="rId4" Type="http://schemas.openxmlformats.org/officeDocument/2006/relationships/hyperlink" Target="http://www.ussc.gov/Guidelines/2011_guidelines/Manual_HTML/8b2_1.ht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Rachel.Murdock@gsa.gov" TargetMode="External"/><Relationship Id="rId2" Type="http://schemas.openxmlformats.org/officeDocument/2006/relationships/hyperlink" Target="mailto:Maria.Swaby@gs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ChangeArrowheads="1"/>
          </p:cNvSpPr>
          <p:nvPr/>
        </p:nvSpPr>
        <p:spPr bwMode="auto">
          <a:xfrm>
            <a:off x="304800" y="3733800"/>
            <a:ext cx="7827963" cy="21336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spcBef>
                <a:spcPct val="150000"/>
              </a:spcBef>
            </a:pPr>
            <a:endParaRPr lang="en-US" b="1" dirty="0">
              <a:solidFill>
                <a:schemeClr val="bg1"/>
              </a:solidFill>
              <a:latin typeface="Times New Roman" pitchFamily="18" charset="0"/>
              <a:cs typeface="Times New Roman" pitchFamily="18" charset="0"/>
            </a:endParaRPr>
          </a:p>
        </p:txBody>
      </p:sp>
      <p:sp>
        <p:nvSpPr>
          <p:cNvPr id="3098" name="Rectangle 26"/>
          <p:cNvSpPr>
            <a:spLocks noChangeArrowheads="1"/>
          </p:cNvSpPr>
          <p:nvPr/>
        </p:nvSpPr>
        <p:spPr bwMode="auto">
          <a:xfrm>
            <a:off x="457200" y="578485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a:spcBef>
                <a:spcPct val="150000"/>
              </a:spcBef>
            </a:pPr>
            <a:endParaRPr lang="en-US" b="1" dirty="0">
              <a:solidFill>
                <a:schemeClr val="bg1"/>
              </a:solidFill>
              <a:latin typeface="Times New Roman" pitchFamily="18" charset="0"/>
              <a:cs typeface="Times New Roman" pitchFamily="18" charset="0"/>
            </a:endParaRPr>
          </a:p>
        </p:txBody>
      </p:sp>
      <p:sp>
        <p:nvSpPr>
          <p:cNvPr id="3099" name="Rectangle 27"/>
          <p:cNvSpPr>
            <a:spLocks noChangeArrowheads="1"/>
          </p:cNvSpPr>
          <p:nvPr/>
        </p:nvSpPr>
        <p:spPr bwMode="auto">
          <a:xfrm>
            <a:off x="304800" y="1828800"/>
            <a:ext cx="8534400" cy="762000"/>
          </a:xfrm>
          <a:prstGeom prst="rect">
            <a:avLst/>
          </a:prstGeom>
          <a:noFill/>
          <a:ln w="9525">
            <a:noFill/>
            <a:miter lim="800000"/>
            <a:headEnd/>
            <a:tailEnd/>
          </a:ln>
          <a:effectLst>
            <a:outerShdw dist="35921" dir="2700000" algn="ctr" rotWithShape="0">
              <a:schemeClr val="tx2"/>
            </a:outerShdw>
          </a:effectLst>
        </p:spPr>
        <p:txBody>
          <a:bodyPr lIns="0" tIns="0" rIns="0" bIns="0"/>
          <a:lstStyle/>
          <a:p>
            <a:pPr algn="ctr">
              <a:spcBef>
                <a:spcPts val="0"/>
              </a:spcBef>
            </a:pPr>
            <a:endParaRPr lang="en-US" sz="3200" dirty="0" smtClean="0">
              <a:solidFill>
                <a:schemeClr val="bg1"/>
              </a:solidFill>
              <a:latin typeface="Times New Roman" pitchFamily="18" charset="0"/>
              <a:cs typeface="Times New Roman" pitchFamily="18" charset="0"/>
            </a:endParaRPr>
          </a:p>
        </p:txBody>
      </p:sp>
      <p:sp>
        <p:nvSpPr>
          <p:cNvPr id="5" name="TextBox 4"/>
          <p:cNvSpPr txBox="1"/>
          <p:nvPr/>
        </p:nvSpPr>
        <p:spPr>
          <a:xfrm>
            <a:off x="0" y="1676401"/>
            <a:ext cx="9144000" cy="615553"/>
          </a:xfrm>
          <a:prstGeom prst="rect">
            <a:avLst/>
          </a:prstGeom>
          <a:noFill/>
        </p:spPr>
        <p:txBody>
          <a:bodyPr wrap="square" rtlCol="0">
            <a:spAutoFit/>
          </a:bodyPr>
          <a:lstStyle/>
          <a:p>
            <a:pPr algn="ctr"/>
            <a:r>
              <a:rPr lang="en-US" sz="3400" dirty="0" smtClean="0">
                <a:solidFill>
                  <a:schemeClr val="bg1"/>
                </a:solidFill>
                <a:latin typeface="+mj-lt"/>
              </a:rPr>
              <a:t>Could Suspension and Debarment Happen to You?</a:t>
            </a:r>
            <a:endParaRPr lang="en-US" sz="3400" dirty="0">
              <a:solidFill>
                <a:schemeClr val="bg1"/>
              </a:solidFill>
              <a:latin typeface="+mj-lt"/>
            </a:endParaRPr>
          </a:p>
        </p:txBody>
      </p:sp>
      <p:sp>
        <p:nvSpPr>
          <p:cNvPr id="6" name="Rectangle 5"/>
          <p:cNvSpPr/>
          <p:nvPr/>
        </p:nvSpPr>
        <p:spPr>
          <a:xfrm>
            <a:off x="0" y="4919008"/>
            <a:ext cx="8153400" cy="1938992"/>
          </a:xfrm>
          <a:prstGeom prst="rect">
            <a:avLst/>
          </a:prstGeom>
        </p:spPr>
        <p:txBody>
          <a:bodyPr wrap="square">
            <a:spAutoFit/>
          </a:bodyPr>
          <a:lstStyle/>
          <a:p>
            <a:r>
              <a:rPr lang="en-US" dirty="0" smtClean="0">
                <a:solidFill>
                  <a:srgbClr val="FFFFFF"/>
                </a:solidFill>
                <a:latin typeface="+mj-lt"/>
              </a:rPr>
              <a:t>Maria </a:t>
            </a:r>
            <a:r>
              <a:rPr lang="en-US" dirty="0" err="1" smtClean="0">
                <a:solidFill>
                  <a:srgbClr val="FFFFFF"/>
                </a:solidFill>
                <a:latin typeface="+mj-lt"/>
              </a:rPr>
              <a:t>Swaby</a:t>
            </a:r>
            <a:endParaRPr lang="en-US" dirty="0" smtClean="0">
              <a:solidFill>
                <a:srgbClr val="FFFFFF"/>
              </a:solidFill>
              <a:latin typeface="+mj-lt"/>
            </a:endParaRPr>
          </a:p>
          <a:p>
            <a:r>
              <a:rPr lang="en-US" dirty="0" smtClean="0">
                <a:solidFill>
                  <a:srgbClr val="FFFFFF"/>
                </a:solidFill>
                <a:latin typeface="+mj-lt"/>
              </a:rPr>
              <a:t>GSA Suspension and Debarment Official</a:t>
            </a:r>
          </a:p>
          <a:p>
            <a:endParaRPr lang="en-US" dirty="0" smtClean="0">
              <a:solidFill>
                <a:srgbClr val="FFFFFF"/>
              </a:solidFill>
              <a:latin typeface="+mj-lt"/>
            </a:endParaRPr>
          </a:p>
          <a:p>
            <a:r>
              <a:rPr lang="en-US" dirty="0" smtClean="0">
                <a:solidFill>
                  <a:srgbClr val="FFFFFF"/>
                </a:solidFill>
                <a:latin typeface="+mj-lt"/>
              </a:rPr>
              <a:t>Bill Schmidt</a:t>
            </a:r>
          </a:p>
          <a:p>
            <a:r>
              <a:rPr lang="en-US" dirty="0" smtClean="0">
                <a:solidFill>
                  <a:srgbClr val="FFFFFF"/>
                </a:solidFill>
                <a:latin typeface="+mj-lt"/>
              </a:rPr>
              <a:t>Deputy Director, GSA Suspension &amp; Debarment Division</a:t>
            </a:r>
            <a:endParaRPr lang="en-US" dirty="0">
              <a:solidFill>
                <a:srgbClr val="FFFFFF"/>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938992"/>
          </a:xfrm>
        </p:spPr>
        <p:txBody>
          <a:bodyPr/>
          <a:lstStyle/>
          <a:p>
            <a:pPr algn="ctr"/>
            <a:r>
              <a:rPr lang="en-US" dirty="0" smtClean="0"/>
              <a:t>WHY IS A COMPANY OR INDIVIDUAL SUSPENDED OR DEBARRED?</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Causes for Suspension and Debarment </a:t>
            </a:r>
            <a:br>
              <a:rPr lang="en-US" dirty="0" smtClean="0"/>
            </a:br>
            <a:endParaRPr lang="en-US" dirty="0"/>
          </a:p>
        </p:txBody>
      </p:sp>
      <p:sp>
        <p:nvSpPr>
          <p:cNvPr id="3" name="Content Placeholder 2"/>
          <p:cNvSpPr>
            <a:spLocks noGrp="1"/>
          </p:cNvSpPr>
          <p:nvPr>
            <p:ph idx="1"/>
          </p:nvPr>
        </p:nvSpPr>
        <p:spPr>
          <a:xfrm>
            <a:off x="381000" y="2286000"/>
            <a:ext cx="7845425" cy="3352800"/>
          </a:xfrm>
        </p:spPr>
        <p:txBody>
          <a:bodyPr/>
          <a:lstStyle/>
          <a:p>
            <a:pPr>
              <a:buClr>
                <a:srgbClr val="003399"/>
              </a:buClr>
            </a:pPr>
            <a:r>
              <a:rPr lang="en-US" dirty="0" smtClean="0"/>
              <a:t>A conviction or civil judgment for committing fraud or a criminal offense in connection with obtaining, attempting to obtain, or performing a public contract or subcontract</a:t>
            </a:r>
          </a:p>
          <a:p>
            <a:pPr>
              <a:buClr>
                <a:srgbClr val="003399"/>
              </a:buClr>
            </a:pPr>
            <a:endParaRPr lang="en-US" dirty="0" smtClean="0"/>
          </a:p>
          <a:p>
            <a:pPr>
              <a:buClr>
                <a:srgbClr val="003399"/>
              </a:buClr>
            </a:pPr>
            <a:r>
              <a:rPr lang="en-US" dirty="0" smtClean="0"/>
              <a:t>Violating antitrust statutes related to offer submission</a:t>
            </a:r>
          </a:p>
          <a:p>
            <a:pPr>
              <a:buClr>
                <a:srgbClr val="003399"/>
              </a:buClr>
            </a:pPr>
            <a:endParaRPr lang="en-US" dirty="0" smtClean="0"/>
          </a:p>
          <a:p>
            <a:pPr>
              <a:buClr>
                <a:srgbClr val="003399"/>
              </a:buClr>
            </a:pPr>
            <a:r>
              <a:rPr lang="en-US" dirty="0" smtClean="0"/>
              <a:t>Commission of embezzlement, theft, forgery, bribery, falsification or destruction of records, making false statements, tax evasion, violating Federal criminal tax laws, or receiving stolen property</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Causes for Suspension and Debarment Continued</a:t>
            </a:r>
            <a:br>
              <a:rPr lang="en-US" dirty="0" smtClean="0"/>
            </a:br>
            <a:endParaRPr lang="en-US" dirty="0"/>
          </a:p>
        </p:txBody>
      </p:sp>
      <p:sp>
        <p:nvSpPr>
          <p:cNvPr id="3" name="Content Placeholder 2"/>
          <p:cNvSpPr>
            <a:spLocks noGrp="1"/>
          </p:cNvSpPr>
          <p:nvPr>
            <p:ph idx="1"/>
          </p:nvPr>
        </p:nvSpPr>
        <p:spPr>
          <a:xfrm>
            <a:off x="304800" y="2667000"/>
            <a:ext cx="7769225" cy="3048000"/>
          </a:xfrm>
        </p:spPr>
        <p:txBody>
          <a:bodyPr/>
          <a:lstStyle/>
          <a:p>
            <a:pPr>
              <a:buClr>
                <a:srgbClr val="003399"/>
              </a:buClr>
            </a:pPr>
            <a:r>
              <a:rPr lang="en-US" dirty="0" smtClean="0"/>
              <a:t>Intentionally using “Made in America” or similar inscription on item sold or shipped to US/outlying areas when not made in either</a:t>
            </a:r>
          </a:p>
          <a:p>
            <a:pPr>
              <a:buClr>
                <a:srgbClr val="003399"/>
              </a:buClr>
            </a:pPr>
            <a:endParaRPr lang="en-US" dirty="0" smtClean="0"/>
          </a:p>
          <a:p>
            <a:pPr>
              <a:buClr>
                <a:srgbClr val="003399"/>
              </a:buClr>
            </a:pPr>
            <a:r>
              <a:rPr lang="en-US" dirty="0" smtClean="0"/>
              <a:t>Committing other offenses indicating a lack of business integrity or business honesty (that affects the present responsibility of the contractor)</a:t>
            </a:r>
          </a:p>
          <a:p>
            <a:pPr>
              <a:buClr>
                <a:srgbClr val="003399"/>
              </a:buClr>
            </a:pPr>
            <a:endParaRPr lang="en-US" dirty="0" smtClean="0"/>
          </a:p>
          <a:p>
            <a:pPr>
              <a:buClr>
                <a:srgbClr val="003399"/>
              </a:buClr>
            </a:pPr>
            <a:r>
              <a:rPr lang="en-US" dirty="0" smtClean="0"/>
              <a:t>Violation of Drug-Free Workplace Act</a:t>
            </a:r>
          </a:p>
          <a:p>
            <a:pPr>
              <a:buClr>
                <a:srgbClr val="003399"/>
              </a:buClr>
            </a:pPr>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1077218"/>
          </a:xfrm>
        </p:spPr>
        <p:txBody>
          <a:bodyPr/>
          <a:lstStyle/>
          <a:p>
            <a:pPr algn="ctr"/>
            <a:r>
              <a:rPr lang="en-US" dirty="0" smtClean="0"/>
              <a:t>Causes for Suspension and Debarment Continued</a:t>
            </a:r>
            <a:endParaRPr lang="en-US" dirty="0"/>
          </a:p>
        </p:txBody>
      </p:sp>
      <p:sp>
        <p:nvSpPr>
          <p:cNvPr id="3" name="Content Placeholder 2"/>
          <p:cNvSpPr>
            <a:spLocks noGrp="1"/>
          </p:cNvSpPr>
          <p:nvPr>
            <p:ph idx="1"/>
          </p:nvPr>
        </p:nvSpPr>
        <p:spPr>
          <a:xfrm>
            <a:off x="457200" y="2362200"/>
            <a:ext cx="7769225" cy="3048000"/>
          </a:xfrm>
        </p:spPr>
        <p:txBody>
          <a:bodyPr/>
          <a:lstStyle/>
          <a:p>
            <a:pPr>
              <a:buClr>
                <a:srgbClr val="003399"/>
              </a:buClr>
            </a:pPr>
            <a:r>
              <a:rPr lang="en-US" dirty="0" smtClean="0"/>
              <a:t>Violation of terms of Government contract/subcontract “so serious to justify debarment.”  For example:</a:t>
            </a:r>
          </a:p>
          <a:p>
            <a:pPr lvl="1">
              <a:buClr>
                <a:srgbClr val="003399"/>
              </a:buClr>
            </a:pPr>
            <a:r>
              <a:rPr lang="en-US" dirty="0" smtClean="0"/>
              <a:t>Willful failure to perform one or more contracts</a:t>
            </a:r>
          </a:p>
          <a:p>
            <a:pPr lvl="1">
              <a:buClr>
                <a:srgbClr val="003399"/>
              </a:buClr>
            </a:pPr>
            <a:r>
              <a:rPr lang="en-US" dirty="0" smtClean="0"/>
              <a:t>History of failure to perform, or unsatisfactory performance, of one or more contracts</a:t>
            </a:r>
          </a:p>
          <a:p>
            <a:pPr>
              <a:buClr>
                <a:srgbClr val="003399"/>
              </a:buClr>
            </a:pPr>
            <a:endParaRPr lang="en-US" dirty="0" smtClean="0"/>
          </a:p>
          <a:p>
            <a:pPr>
              <a:buClr>
                <a:srgbClr val="003399"/>
              </a:buClr>
            </a:pPr>
            <a:r>
              <a:rPr lang="en-US" dirty="0" smtClean="0"/>
              <a:t>Committing Unfair Trade Practice</a:t>
            </a:r>
          </a:p>
          <a:p>
            <a:pPr>
              <a:buClr>
                <a:srgbClr val="003399"/>
              </a:buClr>
            </a:pPr>
            <a:endParaRPr lang="en-US" dirty="0" smtClean="0"/>
          </a:p>
          <a:p>
            <a:pPr>
              <a:buClr>
                <a:srgbClr val="003399"/>
              </a:buClr>
            </a:pPr>
            <a:r>
              <a:rPr lang="en-US" dirty="0" smtClean="0"/>
              <a:t>Delinquent Federal taxes (in excess of $3,000)</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1077218"/>
          </a:xfrm>
        </p:spPr>
        <p:txBody>
          <a:bodyPr/>
          <a:lstStyle/>
          <a:p>
            <a:pPr algn="ctr"/>
            <a:r>
              <a:rPr lang="en-US" dirty="0" smtClean="0"/>
              <a:t>Causes for Suspension and Debarment- Continued</a:t>
            </a:r>
            <a:endParaRPr lang="en-US" dirty="0"/>
          </a:p>
        </p:txBody>
      </p:sp>
      <p:sp>
        <p:nvSpPr>
          <p:cNvPr id="3" name="Content Placeholder 2"/>
          <p:cNvSpPr>
            <a:spLocks noGrp="1"/>
          </p:cNvSpPr>
          <p:nvPr>
            <p:ph idx="1"/>
          </p:nvPr>
        </p:nvSpPr>
        <p:spPr>
          <a:xfrm>
            <a:off x="457200" y="2362200"/>
            <a:ext cx="7769225" cy="3048000"/>
          </a:xfrm>
        </p:spPr>
        <p:txBody>
          <a:bodyPr/>
          <a:lstStyle/>
          <a:p>
            <a:pPr>
              <a:buClr>
                <a:srgbClr val="003399"/>
              </a:buClr>
            </a:pPr>
            <a:r>
              <a:rPr lang="en-US" dirty="0" smtClean="0"/>
              <a:t>Knowing failure of a principal of a contractor, until 3 years after final payment on any Government contract awarded to contractor, to timely disclose to the Government, in connection with the award, performance, or closeout of the contract or a subcontract there under:</a:t>
            </a:r>
          </a:p>
          <a:p>
            <a:pPr lvl="1">
              <a:buClr>
                <a:srgbClr val="003399"/>
              </a:buClr>
            </a:pPr>
            <a:r>
              <a:rPr lang="en-US" dirty="0" smtClean="0"/>
              <a:t> Credible evidence of violations of certain criminal laws</a:t>
            </a:r>
          </a:p>
          <a:p>
            <a:pPr lvl="1">
              <a:buClr>
                <a:srgbClr val="003399"/>
              </a:buClr>
            </a:pPr>
            <a:r>
              <a:rPr lang="en-US" dirty="0" smtClean="0"/>
              <a:t>The Civil False Claims Act</a:t>
            </a:r>
          </a:p>
          <a:p>
            <a:pPr lvl="1">
              <a:buClr>
                <a:srgbClr val="003399"/>
              </a:buClr>
            </a:pPr>
            <a:r>
              <a:rPr lang="en-US" dirty="0" smtClean="0"/>
              <a:t>Significant overpayment(s) on contract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Causes for Suspension and Debarment- Continued</a:t>
            </a:r>
            <a:endParaRPr lang="en-US" dirty="0"/>
          </a:p>
        </p:txBody>
      </p:sp>
      <p:sp>
        <p:nvSpPr>
          <p:cNvPr id="3" name="Content Placeholder 2"/>
          <p:cNvSpPr>
            <a:spLocks noGrp="1"/>
          </p:cNvSpPr>
          <p:nvPr>
            <p:ph idx="1"/>
          </p:nvPr>
        </p:nvSpPr>
        <p:spPr>
          <a:xfrm>
            <a:off x="457200" y="2590800"/>
            <a:ext cx="7769225" cy="3048000"/>
          </a:xfrm>
        </p:spPr>
        <p:txBody>
          <a:bodyPr/>
          <a:lstStyle/>
          <a:p>
            <a:pPr>
              <a:buClr>
                <a:srgbClr val="003399"/>
              </a:buClr>
            </a:pPr>
            <a:r>
              <a:rPr lang="en-US" dirty="0" smtClean="0"/>
              <a:t>Failure to comply with the Immigration and Nationality Act</a:t>
            </a:r>
          </a:p>
          <a:p>
            <a:pPr>
              <a:buClr>
                <a:srgbClr val="003399"/>
              </a:buClr>
              <a:buNone/>
            </a:pPr>
            <a:endParaRPr lang="en-US" dirty="0" smtClean="0"/>
          </a:p>
          <a:p>
            <a:pPr>
              <a:buClr>
                <a:srgbClr val="003399"/>
              </a:buClr>
            </a:pPr>
            <a:r>
              <a:rPr lang="en-US" dirty="0" smtClean="0"/>
              <a:t>Any other cause of so serious or compelling a nature that it affects the present responsibility of the contractor or subcontractor</a:t>
            </a:r>
          </a:p>
          <a:p>
            <a:pPr marL="0" indent="0">
              <a:buClr>
                <a:srgbClr val="003399"/>
              </a:buClr>
              <a:buNone/>
            </a:pPr>
            <a:endParaRPr lang="en-US" dirty="0" smtClean="0"/>
          </a:p>
          <a:p>
            <a:pPr>
              <a:buClr>
                <a:srgbClr val="003399"/>
              </a:buClr>
            </a:pPr>
            <a:r>
              <a:rPr lang="en-US" i="1" dirty="0"/>
              <a:t>The cause for suspension and debarment does not need to relate to work on a Federal contract</a:t>
            </a:r>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323439"/>
          </a:xfrm>
        </p:spPr>
        <p:txBody>
          <a:bodyPr/>
          <a:lstStyle/>
          <a:p>
            <a:pPr algn="ctr"/>
            <a:r>
              <a:rPr lang="en-US" dirty="0" smtClean="0"/>
              <a:t>WHAT IS PRESENT RESPONSIBILITY?</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 Responsibility</a:t>
            </a:r>
            <a:endParaRPr lang="en-US" dirty="0"/>
          </a:p>
        </p:txBody>
      </p:sp>
      <p:sp>
        <p:nvSpPr>
          <p:cNvPr id="3" name="Content Placeholder 2"/>
          <p:cNvSpPr>
            <a:spLocks noGrp="1"/>
          </p:cNvSpPr>
          <p:nvPr>
            <p:ph idx="1"/>
          </p:nvPr>
        </p:nvSpPr>
        <p:spPr>
          <a:xfrm>
            <a:off x="457200" y="2209800"/>
            <a:ext cx="7769225" cy="3048000"/>
          </a:xfrm>
        </p:spPr>
        <p:txBody>
          <a:bodyPr/>
          <a:lstStyle/>
          <a:p>
            <a:pPr>
              <a:buClr>
                <a:srgbClr val="003399"/>
              </a:buClr>
            </a:pPr>
            <a:r>
              <a:rPr lang="en-US" dirty="0" smtClean="0"/>
              <a:t>SDO determines if:</a:t>
            </a:r>
          </a:p>
          <a:p>
            <a:pPr lvl="1">
              <a:buClr>
                <a:srgbClr val="003399"/>
              </a:buClr>
            </a:pPr>
            <a:r>
              <a:rPr lang="en-US" dirty="0" smtClean="0"/>
              <a:t>Despite the contractor’s prior misconduct, </a:t>
            </a:r>
            <a:r>
              <a:rPr lang="en-US" dirty="0"/>
              <a:t>c</a:t>
            </a:r>
            <a:r>
              <a:rPr lang="en-US" dirty="0" smtClean="0"/>
              <a:t>an the contractor be trusted to perform in accordance with contract requirements, governing law, and overall, to conduct themselves ethically?</a:t>
            </a:r>
          </a:p>
          <a:p>
            <a:pPr lvl="1">
              <a:buClr>
                <a:srgbClr val="003399"/>
              </a:buClr>
              <a:buNone/>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 Responsibility Continued	</a:t>
            </a:r>
            <a:endParaRPr lang="en-US" dirty="0"/>
          </a:p>
        </p:txBody>
      </p:sp>
      <p:sp>
        <p:nvSpPr>
          <p:cNvPr id="3" name="Content Placeholder 2"/>
          <p:cNvSpPr>
            <a:spLocks noGrp="1"/>
          </p:cNvSpPr>
          <p:nvPr>
            <p:ph idx="1"/>
          </p:nvPr>
        </p:nvSpPr>
        <p:spPr/>
        <p:txBody>
          <a:bodyPr/>
          <a:lstStyle/>
          <a:p>
            <a:pPr>
              <a:buClr>
                <a:srgbClr val="003399"/>
              </a:buClr>
            </a:pPr>
            <a:r>
              <a:rPr lang="en-US" dirty="0" smtClean="0"/>
              <a:t>SDO’s inquiry into a contractor’s present responsibility focuses on the contractor’s:</a:t>
            </a:r>
          </a:p>
          <a:p>
            <a:pPr lvl="1">
              <a:buClr>
                <a:srgbClr val="003399"/>
              </a:buClr>
            </a:pPr>
            <a:r>
              <a:rPr lang="en-US" dirty="0" smtClean="0"/>
              <a:t>Honesty</a:t>
            </a:r>
          </a:p>
          <a:p>
            <a:pPr lvl="1">
              <a:buClr>
                <a:srgbClr val="003399"/>
              </a:buClr>
            </a:pPr>
            <a:r>
              <a:rPr lang="en-US" dirty="0" smtClean="0"/>
              <a:t>Integrity</a:t>
            </a:r>
          </a:p>
          <a:p>
            <a:pPr lvl="1">
              <a:buClr>
                <a:srgbClr val="003399"/>
              </a:buClr>
            </a:pPr>
            <a:r>
              <a:rPr lang="en-US" dirty="0" smtClean="0"/>
              <a:t>Competence</a:t>
            </a:r>
          </a:p>
          <a:p>
            <a:pPr lvl="1">
              <a:buClr>
                <a:srgbClr val="003399"/>
              </a:buClr>
            </a:pPr>
            <a:r>
              <a:rPr lang="en-US" dirty="0" smtClean="0"/>
              <a:t>Other case-specific features</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2554545"/>
          </a:xfrm>
        </p:spPr>
        <p:txBody>
          <a:bodyPr/>
          <a:lstStyle/>
          <a:p>
            <a:pPr algn="ctr"/>
            <a:r>
              <a:rPr lang="en-US" dirty="0" smtClean="0"/>
              <a:t>WHAT TO DO IF YOU RECEIVE A LETTER FROM A SUSPENSION &amp; DEBARMENT OFFICIAL</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idx="1"/>
          </p:nvPr>
        </p:nvSpPr>
        <p:spPr>
          <a:xfrm>
            <a:off x="457200" y="2209800"/>
            <a:ext cx="7769225" cy="3048000"/>
          </a:xfrm>
        </p:spPr>
        <p:txBody>
          <a:bodyPr/>
          <a:lstStyle/>
          <a:p>
            <a:pPr>
              <a:buClr>
                <a:srgbClr val="003399"/>
              </a:buClr>
            </a:pPr>
            <a:r>
              <a:rPr lang="en-US" dirty="0" smtClean="0"/>
              <a:t>Why companies and individuals are suspended and debarred</a:t>
            </a:r>
          </a:p>
          <a:p>
            <a:pPr>
              <a:buClr>
                <a:srgbClr val="003399"/>
              </a:buClr>
            </a:pPr>
            <a:r>
              <a:rPr lang="en-US" dirty="0" smtClean="0"/>
              <a:t>Present Responsibility: what it is and why it is important</a:t>
            </a:r>
          </a:p>
          <a:p>
            <a:pPr>
              <a:buClr>
                <a:srgbClr val="003399"/>
              </a:buClr>
            </a:pPr>
            <a:r>
              <a:rPr lang="en-US" dirty="0" smtClean="0"/>
              <a:t>The nuts and bolts of the suspension and debarment process</a:t>
            </a:r>
          </a:p>
          <a:p>
            <a:pPr>
              <a:buClr>
                <a:srgbClr val="003399"/>
              </a:buClr>
            </a:pPr>
            <a:r>
              <a:rPr lang="en-US" dirty="0" smtClean="0"/>
              <a:t>The impact of suspension and debarment on small businesses</a:t>
            </a:r>
          </a:p>
          <a:p>
            <a:pPr>
              <a:buClr>
                <a:srgbClr val="003399"/>
              </a:buClr>
            </a:pPr>
            <a:r>
              <a:rPr lang="en-US" dirty="0" smtClean="0"/>
              <a:t>How small businesses can avoid suspension and debarment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What To Do If You Receive a Notice of Suspension or Proposed Debarment</a:t>
            </a:r>
            <a:endParaRPr lang="en-US" dirty="0"/>
          </a:p>
        </p:txBody>
      </p:sp>
      <p:sp>
        <p:nvSpPr>
          <p:cNvPr id="3" name="Content Placeholder 2"/>
          <p:cNvSpPr>
            <a:spLocks noGrp="1"/>
          </p:cNvSpPr>
          <p:nvPr>
            <p:ph idx="1"/>
          </p:nvPr>
        </p:nvSpPr>
        <p:spPr>
          <a:xfrm>
            <a:off x="457200" y="2590800"/>
            <a:ext cx="7769225" cy="3048000"/>
          </a:xfrm>
        </p:spPr>
        <p:txBody>
          <a:bodyPr/>
          <a:lstStyle/>
          <a:p>
            <a:pPr>
              <a:buClr>
                <a:srgbClr val="003399"/>
              </a:buClr>
            </a:pPr>
            <a:r>
              <a:rPr lang="en-US" b="1" dirty="0" smtClean="0"/>
              <a:t>Respond!</a:t>
            </a:r>
          </a:p>
          <a:p>
            <a:pPr lvl="1">
              <a:buClr>
                <a:srgbClr val="003399"/>
              </a:buClr>
            </a:pPr>
            <a:r>
              <a:rPr lang="en-US" dirty="0" smtClean="0"/>
              <a:t>Contractor given 30 days to respond and to submit arguments and supporting documents against the action</a:t>
            </a:r>
          </a:p>
          <a:p>
            <a:pPr lvl="1">
              <a:buClr>
                <a:srgbClr val="003399"/>
              </a:buClr>
            </a:pPr>
            <a:r>
              <a:rPr lang="en-US" dirty="0" smtClean="0"/>
              <a:t>If you need additional time to respond, request this from the agency as soon as possible</a:t>
            </a:r>
          </a:p>
          <a:p>
            <a:pPr lvl="1">
              <a:buClr>
                <a:srgbClr val="003399"/>
              </a:buClr>
            </a:pPr>
            <a:r>
              <a:rPr lang="en-US" dirty="0" smtClean="0"/>
              <a:t>To help prepare your response, ask for the administrative record, which contains information supporting the action</a:t>
            </a:r>
          </a:p>
          <a:p>
            <a:pPr lvl="1">
              <a:buClr>
                <a:srgbClr val="003399"/>
              </a:buClr>
            </a:pPr>
            <a:r>
              <a:rPr lang="en-US" dirty="0" smtClean="0"/>
              <a:t>You can respond on your own or through legal counsel</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What To Do If You Receive a Notice of Suspension or Proposed Debarment Continued</a:t>
            </a:r>
            <a:endParaRPr lang="en-US" dirty="0"/>
          </a:p>
        </p:txBody>
      </p:sp>
      <p:sp>
        <p:nvSpPr>
          <p:cNvPr id="3" name="Content Placeholder 2"/>
          <p:cNvSpPr>
            <a:spLocks noGrp="1"/>
          </p:cNvSpPr>
          <p:nvPr>
            <p:ph idx="1"/>
          </p:nvPr>
        </p:nvSpPr>
        <p:spPr>
          <a:xfrm>
            <a:off x="381000" y="3200400"/>
            <a:ext cx="7769225" cy="3048000"/>
          </a:xfrm>
        </p:spPr>
        <p:txBody>
          <a:bodyPr/>
          <a:lstStyle/>
          <a:p>
            <a:pPr marL="342900" lvl="2" indent="-342900">
              <a:buClr>
                <a:srgbClr val="003399"/>
              </a:buClr>
              <a:buFont typeface="Wingdings" pitchFamily="2" charset="2"/>
              <a:buChar char="Ø"/>
            </a:pPr>
            <a:r>
              <a:rPr lang="en-US" dirty="0" smtClean="0"/>
              <a:t>You </a:t>
            </a:r>
            <a:r>
              <a:rPr lang="en-US" dirty="0"/>
              <a:t>must demonstrate that the contractor is presently responsible and that excluding the contractor is not necessary to protect the Government’s </a:t>
            </a:r>
            <a:r>
              <a:rPr lang="en-US" dirty="0" smtClean="0"/>
              <a:t>interests</a:t>
            </a:r>
            <a:endParaRPr lang="en-US" dirty="0"/>
          </a:p>
          <a:p>
            <a:pPr marL="342900" lvl="2" indent="-342900">
              <a:buClr>
                <a:srgbClr val="003399"/>
              </a:buClr>
              <a:buFont typeface="Wingdings" pitchFamily="2" charset="2"/>
              <a:buChar char="Ø"/>
            </a:pPr>
            <a:r>
              <a:rPr lang="en-US" dirty="0"/>
              <a:t>While you should acknowledge and address past misconduct, focus the response on the contractor’s present </a:t>
            </a:r>
            <a:r>
              <a:rPr lang="en-US" dirty="0" smtClean="0"/>
              <a:t>responsibility</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What To Do If You Receive a Notice of Suspension or Proposed Debarment Continued</a:t>
            </a:r>
            <a:endParaRPr lang="en-US" dirty="0"/>
          </a:p>
        </p:txBody>
      </p:sp>
      <p:sp>
        <p:nvSpPr>
          <p:cNvPr id="3" name="Content Placeholder 2"/>
          <p:cNvSpPr>
            <a:spLocks noGrp="1"/>
          </p:cNvSpPr>
          <p:nvPr>
            <p:ph idx="1"/>
          </p:nvPr>
        </p:nvSpPr>
        <p:spPr>
          <a:xfrm>
            <a:off x="381000" y="3200400"/>
            <a:ext cx="7769225" cy="3048000"/>
          </a:xfrm>
        </p:spPr>
        <p:txBody>
          <a:bodyPr/>
          <a:lstStyle/>
          <a:p>
            <a:pPr>
              <a:buClr>
                <a:srgbClr val="003399"/>
              </a:buClr>
            </a:pPr>
            <a:r>
              <a:rPr lang="en-US" dirty="0" smtClean="0"/>
              <a:t>Submit Written Matters in Opposition</a:t>
            </a:r>
            <a:endParaRPr lang="en-US" i="1" dirty="0" smtClean="0"/>
          </a:p>
          <a:p>
            <a:pPr>
              <a:buClr>
                <a:srgbClr val="003399"/>
              </a:buClr>
            </a:pPr>
            <a:r>
              <a:rPr lang="en-US" dirty="0" smtClean="0"/>
              <a:t>Request a Meeting with the SDO</a:t>
            </a:r>
          </a:p>
          <a:p>
            <a:pPr lvl="1">
              <a:buClr>
                <a:srgbClr val="003399"/>
              </a:buClr>
            </a:pPr>
            <a:r>
              <a:rPr lang="en-US" dirty="0" smtClean="0"/>
              <a:t>Bring relevant individuals</a:t>
            </a:r>
          </a:p>
          <a:p>
            <a:pPr lvl="1">
              <a:buClr>
                <a:srgbClr val="003399"/>
              </a:buClr>
            </a:pPr>
            <a:r>
              <a:rPr lang="en-US" dirty="0" smtClean="0"/>
              <a:t>Even if represented by counsel, the contractor should do the majority of the talking</a:t>
            </a:r>
          </a:p>
          <a:p>
            <a:pPr lvl="2">
              <a:buClr>
                <a:srgbClr val="003399"/>
              </a:buClr>
            </a:pPr>
            <a:r>
              <a:rPr lang="en-US" dirty="0" smtClean="0"/>
              <a:t>SDO wants to hear from those who work for the contractor</a:t>
            </a:r>
          </a:p>
          <a:p>
            <a:pPr lvl="2">
              <a:buClr>
                <a:srgbClr val="003399"/>
              </a:buClr>
            </a:pPr>
            <a:r>
              <a:rPr lang="en-US" dirty="0" smtClean="0"/>
              <a:t>SDO will ask questions of contractor</a:t>
            </a:r>
          </a:p>
          <a:p>
            <a:pPr>
              <a:buClr>
                <a:srgbClr val="003399"/>
              </a:buClr>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a:t>What To Do If You </a:t>
            </a:r>
            <a:r>
              <a:rPr lang="en-US" dirty="0" smtClean="0"/>
              <a:t>Receive a Request for Information or Show Cause Letter</a:t>
            </a:r>
            <a:endParaRPr lang="en-US" dirty="0"/>
          </a:p>
        </p:txBody>
      </p:sp>
      <p:sp>
        <p:nvSpPr>
          <p:cNvPr id="3" name="Content Placeholder 2"/>
          <p:cNvSpPr>
            <a:spLocks noGrp="1"/>
          </p:cNvSpPr>
          <p:nvPr>
            <p:ph idx="1"/>
          </p:nvPr>
        </p:nvSpPr>
        <p:spPr>
          <a:xfrm>
            <a:off x="457200" y="2667000"/>
            <a:ext cx="7769225" cy="3048000"/>
          </a:xfrm>
        </p:spPr>
        <p:txBody>
          <a:bodyPr/>
          <a:lstStyle/>
          <a:p>
            <a:pPr>
              <a:buClr>
                <a:srgbClr val="003399"/>
              </a:buClr>
            </a:pPr>
            <a:r>
              <a:rPr lang="en-US" b="1" dirty="0" smtClean="0"/>
              <a:t>Request for Information</a:t>
            </a:r>
          </a:p>
          <a:p>
            <a:pPr lvl="1">
              <a:buClr>
                <a:srgbClr val="003399"/>
              </a:buClr>
            </a:pPr>
            <a:r>
              <a:rPr lang="en-US" dirty="0" smtClean="0"/>
              <a:t>Do not result in ineligibility (not listed on SAM)</a:t>
            </a:r>
          </a:p>
          <a:p>
            <a:pPr lvl="1">
              <a:buClr>
                <a:srgbClr val="003399"/>
              </a:buClr>
            </a:pPr>
            <a:r>
              <a:rPr lang="en-US" dirty="0" smtClean="0"/>
              <a:t>An information gathering tool</a:t>
            </a:r>
          </a:p>
          <a:p>
            <a:pPr>
              <a:buClr>
                <a:srgbClr val="003399"/>
              </a:buClr>
            </a:pPr>
            <a:r>
              <a:rPr lang="en-US" b="1" dirty="0" smtClean="0"/>
              <a:t>Show Cause Letter	</a:t>
            </a:r>
          </a:p>
          <a:p>
            <a:pPr lvl="1">
              <a:buClr>
                <a:srgbClr val="003399"/>
              </a:buClr>
            </a:pPr>
            <a:r>
              <a:rPr lang="en-US" dirty="0" smtClean="0"/>
              <a:t>Do not result in ineligibility (not listed on SAM)</a:t>
            </a:r>
          </a:p>
          <a:p>
            <a:pPr lvl="1">
              <a:buClr>
                <a:srgbClr val="003399"/>
              </a:buClr>
            </a:pPr>
            <a:r>
              <a:rPr lang="en-US" dirty="0" smtClean="0"/>
              <a:t>A tool used to determine the contractor’s position</a:t>
            </a:r>
          </a:p>
          <a:p>
            <a:pPr lvl="1">
              <a:buClr>
                <a:srgbClr val="003399"/>
              </a:buClr>
            </a:pPr>
            <a:r>
              <a:rPr lang="en-US" dirty="0" smtClean="0"/>
              <a:t>Used where responsibility concerns, but exclusion not deemed appropriate at that time</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What To Do If You Receive a Request for Information or a Show Cause Letter</a:t>
            </a:r>
            <a:endParaRPr lang="en-US" dirty="0"/>
          </a:p>
        </p:txBody>
      </p:sp>
      <p:sp>
        <p:nvSpPr>
          <p:cNvPr id="3" name="Content Placeholder 2"/>
          <p:cNvSpPr>
            <a:spLocks noGrp="1"/>
          </p:cNvSpPr>
          <p:nvPr>
            <p:ph idx="1"/>
          </p:nvPr>
        </p:nvSpPr>
        <p:spPr>
          <a:xfrm>
            <a:off x="381000" y="2743200"/>
            <a:ext cx="7769225" cy="3048000"/>
          </a:xfrm>
        </p:spPr>
        <p:txBody>
          <a:bodyPr/>
          <a:lstStyle/>
          <a:p>
            <a:pPr>
              <a:buClr>
                <a:srgbClr val="003399"/>
              </a:buClr>
            </a:pPr>
            <a:r>
              <a:rPr lang="en-US" dirty="0" smtClean="0"/>
              <a:t>Respond to the letter providing:</a:t>
            </a:r>
          </a:p>
          <a:p>
            <a:pPr lvl="1">
              <a:buClr>
                <a:srgbClr val="003399"/>
              </a:buClr>
            </a:pPr>
            <a:r>
              <a:rPr lang="en-US" dirty="0" smtClean="0"/>
              <a:t>For a Request for Information: The requested information (with supporting documentation) </a:t>
            </a:r>
          </a:p>
          <a:p>
            <a:pPr lvl="1">
              <a:buClr>
                <a:srgbClr val="003399"/>
              </a:buClr>
            </a:pPr>
            <a:r>
              <a:rPr lang="en-US" dirty="0" smtClean="0"/>
              <a:t>For a Show Cause Letter: Information and argument supporting why your company is presently responsible and should not be excluded from Federal contracts (with supporting documentation)</a:t>
            </a:r>
          </a:p>
          <a:p>
            <a:pPr>
              <a:buClr>
                <a:srgbClr val="003399"/>
              </a:buClr>
            </a:pPr>
            <a:r>
              <a:rPr lang="en-US" dirty="0" smtClean="0"/>
              <a:t>A failure to respond may lead to suspension or debarment action against the contractor </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a:t>
            </a:r>
            <a:endParaRPr lang="en-US" dirty="0"/>
          </a:p>
        </p:txBody>
      </p:sp>
      <p:sp>
        <p:nvSpPr>
          <p:cNvPr id="3" name="Content Placeholder 2"/>
          <p:cNvSpPr>
            <a:spLocks noGrp="1"/>
          </p:cNvSpPr>
          <p:nvPr>
            <p:ph idx="1"/>
          </p:nvPr>
        </p:nvSpPr>
        <p:spPr/>
        <p:txBody>
          <a:bodyPr/>
          <a:lstStyle/>
          <a:p>
            <a:pPr>
              <a:buClr>
                <a:srgbClr val="003399"/>
              </a:buClr>
            </a:pPr>
            <a:r>
              <a:rPr lang="en-US" dirty="0" smtClean="0"/>
              <a:t>When </a:t>
            </a:r>
            <a:r>
              <a:rPr lang="en-US" dirty="0"/>
              <a:t>preparing your response to any of these </a:t>
            </a:r>
            <a:r>
              <a:rPr lang="en-US" dirty="0" smtClean="0"/>
              <a:t>letters:</a:t>
            </a:r>
          </a:p>
          <a:p>
            <a:pPr lvl="1">
              <a:buClr>
                <a:srgbClr val="003399"/>
              </a:buClr>
            </a:pPr>
            <a:r>
              <a:rPr lang="en-US" dirty="0" smtClean="0"/>
              <a:t>Look at FAR 9.406-1 Mitigating Factors and determine which of these might apply to your case</a:t>
            </a:r>
          </a:p>
          <a:p>
            <a:pPr lvl="1">
              <a:buClr>
                <a:srgbClr val="003399"/>
              </a:buClr>
            </a:pPr>
            <a:r>
              <a:rPr lang="en-US" dirty="0" smtClean="0"/>
              <a:t>Explain to the SDO, with supporting documentation, why you think these factors apply to your case</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a:t>
            </a:r>
            <a:endParaRPr lang="en-US" dirty="0"/>
          </a:p>
        </p:txBody>
      </p:sp>
      <p:sp>
        <p:nvSpPr>
          <p:cNvPr id="3" name="Content Placeholder 2"/>
          <p:cNvSpPr>
            <a:spLocks noGrp="1"/>
          </p:cNvSpPr>
          <p:nvPr>
            <p:ph idx="1"/>
          </p:nvPr>
        </p:nvSpPr>
        <p:spPr/>
        <p:txBody>
          <a:bodyPr/>
          <a:lstStyle/>
          <a:p>
            <a:r>
              <a:rPr lang="en-US" b="1" dirty="0" smtClean="0"/>
              <a:t>1) Standards of Conduct - 9.406-1(a)(1)</a:t>
            </a:r>
            <a:r>
              <a:rPr lang="en-US" dirty="0" smtClean="0"/>
              <a:t>: </a:t>
            </a:r>
          </a:p>
          <a:p>
            <a:r>
              <a:rPr lang="en-US" dirty="0" smtClean="0"/>
              <a:t>Whether the contractor had effective standards of conduct and internal control systems in place at the time of the activity which constitutes cause for debarment or had adopted such procedures prior to any Government investigation of the activity cited as a cause for debarment.</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26</a:t>
            </a:fld>
            <a:endParaRPr lang="en-US" dirty="0"/>
          </a:p>
        </p:txBody>
      </p:sp>
    </p:spTree>
    <p:extLst>
      <p:ext uri="{BB962C8B-B14F-4D97-AF65-F5344CB8AC3E}">
        <p14:creationId xmlns:p14="http://schemas.microsoft.com/office/powerpoint/2010/main" val="2488683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p:txBody>
          <a:bodyPr/>
          <a:lstStyle/>
          <a:p>
            <a:r>
              <a:rPr lang="en-US" b="1" dirty="0" smtClean="0"/>
              <a:t>2) Voluntary Disclosure- FAR 9.406-1(a)(2): </a:t>
            </a:r>
          </a:p>
          <a:p>
            <a:r>
              <a:rPr lang="en-US" dirty="0" smtClean="0"/>
              <a:t>Whether the contractor brought the activity cited as a cause for debarment to the attention of the appropriate Government agency in a timely manner.</a:t>
            </a:r>
          </a:p>
          <a:p>
            <a:endParaRPr lang="en-US" dirty="0" smtClean="0"/>
          </a:p>
          <a:p>
            <a:r>
              <a:rPr lang="en-US" b="1" dirty="0" smtClean="0"/>
              <a:t>3) Internal Investigation- FAR 9.406-1(a)(3):</a:t>
            </a:r>
          </a:p>
          <a:p>
            <a:r>
              <a:rPr lang="en-US" dirty="0" smtClean="0"/>
              <a:t> Whether the contractor has fully investigated the circumstances surrounding the cause for debarment and, if so, made the result of the investigation available to the debarring official.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27</a:t>
            </a:fld>
            <a:endParaRPr lang="en-US" dirty="0"/>
          </a:p>
        </p:txBody>
      </p:sp>
    </p:spTree>
    <p:extLst>
      <p:ext uri="{BB962C8B-B14F-4D97-AF65-F5344CB8AC3E}">
        <p14:creationId xmlns:p14="http://schemas.microsoft.com/office/powerpoint/2010/main" val="2111786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a:xfrm>
            <a:off x="457200" y="2209800"/>
            <a:ext cx="7769225" cy="3048000"/>
          </a:xfrm>
        </p:spPr>
        <p:txBody>
          <a:bodyPr/>
          <a:lstStyle/>
          <a:p>
            <a:r>
              <a:rPr lang="en-US" b="1" dirty="0" smtClean="0"/>
              <a:t>4) Full Cooperation- FAR 9.406-1(a)(4):</a:t>
            </a:r>
          </a:p>
          <a:p>
            <a:r>
              <a:rPr lang="en-US" dirty="0" smtClean="0"/>
              <a:t> Whether the contractor cooperated fully with Government agencies during the investigation and any court or administrative action.</a:t>
            </a:r>
          </a:p>
          <a:p>
            <a:endParaRPr lang="en-US" dirty="0" smtClean="0"/>
          </a:p>
          <a:p>
            <a:r>
              <a:rPr lang="en-US" b="1" dirty="0" smtClean="0"/>
              <a:t>5) Paid Costs/ Restitution- FAR 9.406-1(a)(5): </a:t>
            </a:r>
          </a:p>
          <a:p>
            <a:r>
              <a:rPr lang="en-US" dirty="0" smtClean="0"/>
              <a:t>Whether the contractor has paid or has agreed to pay all criminal, civil, and administrative liability for the improper activity, including any investigative or administrative costs incurred by the Government, and has made or agreed to make full restitution.</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28</a:t>
            </a:fld>
            <a:endParaRPr lang="en-US" dirty="0"/>
          </a:p>
        </p:txBody>
      </p:sp>
    </p:spTree>
    <p:extLst>
      <p:ext uri="{BB962C8B-B14F-4D97-AF65-F5344CB8AC3E}">
        <p14:creationId xmlns:p14="http://schemas.microsoft.com/office/powerpoint/2010/main" val="1386948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a:xfrm>
            <a:off x="457200" y="2133600"/>
            <a:ext cx="7769225" cy="3048000"/>
          </a:xfrm>
        </p:spPr>
        <p:txBody>
          <a:bodyPr/>
          <a:lstStyle/>
          <a:p>
            <a:r>
              <a:rPr lang="en-US" b="1" dirty="0" smtClean="0"/>
              <a:t>6) Disciplined Employee- FAR 9.406-1(a)(6):</a:t>
            </a:r>
          </a:p>
          <a:p>
            <a:r>
              <a:rPr lang="en-US" dirty="0" smtClean="0"/>
              <a:t> Whether the contractor has taken appropriate disciplinary action against the individuals responsible for the activity which constitutes cause for debarment.</a:t>
            </a:r>
          </a:p>
          <a:p>
            <a:endParaRPr lang="en-US" dirty="0" smtClean="0"/>
          </a:p>
          <a:p>
            <a:r>
              <a:rPr lang="en-US" b="1" dirty="0" smtClean="0"/>
              <a:t>7) Agreed to Implement Remedial Actions- FAR 9.406-1(a)(7):</a:t>
            </a:r>
          </a:p>
          <a:p>
            <a:r>
              <a:rPr lang="en-US" dirty="0" smtClean="0"/>
              <a:t> Whether the contractor has implemented or agreed to implement remedial measures, including any identified by the Government.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29</a:t>
            </a:fld>
            <a:endParaRPr lang="en-US" dirty="0"/>
          </a:p>
        </p:txBody>
      </p:sp>
    </p:spTree>
    <p:extLst>
      <p:ext uri="{BB962C8B-B14F-4D97-AF65-F5344CB8AC3E}">
        <p14:creationId xmlns:p14="http://schemas.microsoft.com/office/powerpoint/2010/main" val="212045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938992"/>
          </a:xfrm>
        </p:spPr>
        <p:txBody>
          <a:bodyPr/>
          <a:lstStyle/>
          <a:p>
            <a:pPr algn="ctr"/>
            <a:r>
              <a:rPr lang="en-US" dirty="0" smtClean="0"/>
              <a:t>WHAT IS suspension and debarment?</a:t>
            </a:r>
            <a:br>
              <a:rPr lang="en-US" dirty="0" smtClean="0"/>
            </a:br>
            <a:r>
              <a:rPr lang="en-US" dirty="0" smtClean="0"/>
              <a:t>(FAR 9.4)</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p:txBody>
          <a:bodyPr/>
          <a:lstStyle/>
          <a:p>
            <a:r>
              <a:rPr lang="en-US" b="1" dirty="0" smtClean="0"/>
              <a:t>8) Ethics Training- FAR 9.406-1(a)(8):</a:t>
            </a:r>
          </a:p>
          <a:p>
            <a:r>
              <a:rPr lang="en-US" dirty="0" smtClean="0"/>
              <a:t> Whether the contractor has instituted or agreed to institute new or revised review and control procedures and ethics training programs.</a:t>
            </a:r>
          </a:p>
          <a:p>
            <a:endParaRPr lang="en-US" dirty="0" smtClean="0"/>
          </a:p>
          <a:p>
            <a:r>
              <a:rPr lang="en-US" b="1" dirty="0" smtClean="0"/>
              <a:t>9) Adequate Amount of time Passed- FAR 9.406-1(a)(9): </a:t>
            </a:r>
            <a:r>
              <a:rPr lang="en-US" dirty="0" smtClean="0"/>
              <a:t>Whether the contractor has had adequate time to eliminate the circumstances within the contractor’s organization that led to the cause for debarment.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30</a:t>
            </a:fld>
            <a:endParaRPr lang="en-US" dirty="0"/>
          </a:p>
        </p:txBody>
      </p:sp>
    </p:spTree>
    <p:extLst>
      <p:ext uri="{BB962C8B-B14F-4D97-AF65-F5344CB8AC3E}">
        <p14:creationId xmlns:p14="http://schemas.microsoft.com/office/powerpoint/2010/main" val="2884315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p:txBody>
          <a:bodyPr/>
          <a:lstStyle/>
          <a:p>
            <a:pPr>
              <a:buNone/>
            </a:pPr>
            <a:r>
              <a:rPr lang="en-US" b="1" dirty="0" smtClean="0"/>
              <a:t>	10) Management Recognition of the problem- FAR 9.406-1(a)(10):</a:t>
            </a:r>
          </a:p>
          <a:p>
            <a:pPr>
              <a:buNone/>
            </a:pPr>
            <a:r>
              <a:rPr lang="en-US" dirty="0" smtClean="0"/>
              <a:t>	 Whether the contractor’s management recognizes and understands the seriousness of the misconduct giving rise to the cause for debarment and has implemented programs to prevent recurrence.</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31</a:t>
            </a:fld>
            <a:endParaRPr lang="en-US" dirty="0"/>
          </a:p>
        </p:txBody>
      </p:sp>
    </p:spTree>
    <p:extLst>
      <p:ext uri="{BB962C8B-B14F-4D97-AF65-F5344CB8AC3E}">
        <p14:creationId xmlns:p14="http://schemas.microsoft.com/office/powerpoint/2010/main" val="4113343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a:t>Administrative Agreement</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457200" y="2057400"/>
            <a:ext cx="7769225" cy="3048000"/>
          </a:xfrm>
        </p:spPr>
        <p:txBody>
          <a:bodyPr/>
          <a:lstStyle/>
          <a:p>
            <a:pPr>
              <a:buClr>
                <a:srgbClr val="003399"/>
              </a:buClr>
            </a:pPr>
            <a:r>
              <a:rPr lang="en-US" dirty="0" smtClean="0"/>
              <a:t>Used when a contractor has been found substantially on the way to being responsible, but additional monitoring and/or internal development by contractor is needed.</a:t>
            </a:r>
          </a:p>
          <a:p>
            <a:pPr>
              <a:buClr>
                <a:srgbClr val="003399"/>
              </a:buClr>
            </a:pPr>
            <a:r>
              <a:rPr lang="en-US" dirty="0" smtClean="0"/>
              <a:t>Terms often include:</a:t>
            </a:r>
          </a:p>
          <a:p>
            <a:pPr lvl="1">
              <a:buClr>
                <a:srgbClr val="003399"/>
              </a:buClr>
            </a:pPr>
            <a:r>
              <a:rPr lang="en-US" dirty="0" smtClean="0"/>
              <a:t>Improvement of ethics and compliance programs, internal controls</a:t>
            </a:r>
          </a:p>
          <a:p>
            <a:pPr lvl="1">
              <a:buClr>
                <a:srgbClr val="003399"/>
              </a:buClr>
            </a:pPr>
            <a:r>
              <a:rPr lang="en-US" dirty="0" smtClean="0"/>
              <a:t>Scheduled reports to SDO</a:t>
            </a:r>
          </a:p>
          <a:p>
            <a:pPr lvl="1">
              <a:buClr>
                <a:srgbClr val="003399"/>
              </a:buClr>
            </a:pPr>
            <a:r>
              <a:rPr lang="en-US" dirty="0" smtClean="0"/>
              <a:t>That a violation of the Administrative Agreement is a separate and independent basis for debarment </a:t>
            </a:r>
          </a:p>
          <a:p>
            <a:pPr>
              <a:buClr>
                <a:srgbClr val="003399"/>
              </a:buClr>
            </a:pPr>
            <a:r>
              <a:rPr lang="en-US" dirty="0"/>
              <a:t>P</a:t>
            </a:r>
            <a:r>
              <a:rPr lang="en-US" dirty="0" smtClean="0"/>
              <a:t>ublic documents  (Posted on FAPIIS)</a:t>
            </a:r>
          </a:p>
        </p:txBody>
      </p:sp>
      <p:sp>
        <p:nvSpPr>
          <p:cNvPr id="4" name="Slide Number Placeholder 3"/>
          <p:cNvSpPr>
            <a:spLocks noGrp="1"/>
          </p:cNvSpPr>
          <p:nvPr>
            <p:ph type="sldNum" sz="quarter" idx="10"/>
          </p:nvPr>
        </p:nvSpPr>
        <p:spPr/>
        <p:txBody>
          <a:bodyPr/>
          <a:lstStyle/>
          <a:p>
            <a:fld id="{34021492-D8A9-4CEE-A327-F99EC7B60D36}"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2554545"/>
          </a:xfrm>
        </p:spPr>
        <p:txBody>
          <a:bodyPr/>
          <a:lstStyle/>
          <a:p>
            <a:pPr algn="ctr"/>
            <a:r>
              <a:rPr lang="en-US" dirty="0" smtClean="0"/>
              <a:t>WHAT ARE THE EFFECTS OF SUSPENSION AND DEBARMENT ON SMALL BUSINESSES?</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Direct Effects of Suspension and Debarment on Small Businesses</a:t>
            </a:r>
            <a:br>
              <a:rPr lang="en-US" dirty="0" smtClean="0"/>
            </a:br>
            <a:endParaRPr lang="en-US" dirty="0"/>
          </a:p>
        </p:txBody>
      </p:sp>
      <p:sp>
        <p:nvSpPr>
          <p:cNvPr id="3" name="Content Placeholder 2"/>
          <p:cNvSpPr>
            <a:spLocks noGrp="1"/>
          </p:cNvSpPr>
          <p:nvPr>
            <p:ph idx="1"/>
          </p:nvPr>
        </p:nvSpPr>
        <p:spPr>
          <a:xfrm>
            <a:off x="457200" y="2667000"/>
            <a:ext cx="7769225" cy="3048000"/>
          </a:xfrm>
        </p:spPr>
        <p:txBody>
          <a:bodyPr/>
          <a:lstStyle/>
          <a:p>
            <a:pPr>
              <a:buClr>
                <a:srgbClr val="003399"/>
              </a:buClr>
            </a:pPr>
            <a:r>
              <a:rPr lang="en-US" dirty="0" smtClean="0"/>
              <a:t>Listed as ineligible on SAM</a:t>
            </a:r>
          </a:p>
          <a:p>
            <a:pPr>
              <a:buClr>
                <a:srgbClr val="003399"/>
              </a:buClr>
            </a:pPr>
            <a:r>
              <a:rPr lang="en-US" dirty="0" smtClean="0"/>
              <a:t>Ineligible for new contracts (including task orders), but may continue performing current contracts</a:t>
            </a:r>
          </a:p>
          <a:p>
            <a:pPr>
              <a:buClr>
                <a:srgbClr val="003399"/>
              </a:buClr>
            </a:pPr>
            <a:r>
              <a:rPr lang="en-US" dirty="0" smtClean="0"/>
              <a:t>Agencies may not exercise options under existing contracts or issue modifications that add work or extend the duration of the contract</a:t>
            </a:r>
          </a:p>
          <a:p>
            <a:pPr>
              <a:buClr>
                <a:srgbClr val="003399"/>
              </a:buClr>
            </a:pPr>
            <a:r>
              <a:rPr lang="en-US" dirty="0" smtClean="0"/>
              <a:t>May not perform subcontracts equal or greater to $35K</a:t>
            </a:r>
          </a:p>
          <a:p>
            <a:pPr>
              <a:buClr>
                <a:srgbClr val="003399"/>
              </a:buClr>
            </a:pPr>
            <a:r>
              <a:rPr lang="en-US" dirty="0" smtClean="0"/>
              <a:t>May not act as a representative or agent of other contractors</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Collateral Effects of Suspension and Debarment on Small Businesses</a:t>
            </a:r>
            <a:endParaRPr lang="en-US" dirty="0"/>
          </a:p>
        </p:txBody>
      </p:sp>
      <p:sp>
        <p:nvSpPr>
          <p:cNvPr id="3" name="Content Placeholder 2"/>
          <p:cNvSpPr>
            <a:spLocks noGrp="1"/>
          </p:cNvSpPr>
          <p:nvPr>
            <p:ph idx="1"/>
          </p:nvPr>
        </p:nvSpPr>
        <p:spPr>
          <a:xfrm>
            <a:off x="381000" y="2667000"/>
            <a:ext cx="7769225" cy="3048000"/>
          </a:xfrm>
        </p:spPr>
        <p:txBody>
          <a:bodyPr/>
          <a:lstStyle/>
          <a:p>
            <a:pPr>
              <a:buClr>
                <a:srgbClr val="003399"/>
              </a:buClr>
            </a:pPr>
            <a:r>
              <a:rPr lang="en-US" dirty="0" smtClean="0"/>
              <a:t>Potential ruin of small business</a:t>
            </a:r>
          </a:p>
          <a:p>
            <a:pPr>
              <a:buClr>
                <a:srgbClr val="003399"/>
              </a:buClr>
            </a:pPr>
            <a:r>
              <a:rPr lang="en-US" dirty="0" smtClean="0"/>
              <a:t>Potential termination of ongoing contracts</a:t>
            </a:r>
          </a:p>
          <a:p>
            <a:pPr>
              <a:buClr>
                <a:srgbClr val="003399"/>
              </a:buClr>
            </a:pPr>
            <a:r>
              <a:rPr lang="en-US" dirty="0" smtClean="0"/>
              <a:t>Reputational damage</a:t>
            </a:r>
          </a:p>
          <a:p>
            <a:pPr>
              <a:buClr>
                <a:srgbClr val="003399"/>
              </a:buClr>
            </a:pPr>
            <a:r>
              <a:rPr lang="en-US" dirty="0" smtClean="0"/>
              <a:t>Loss of goodwill</a:t>
            </a:r>
          </a:p>
          <a:p>
            <a:pPr>
              <a:buClr>
                <a:srgbClr val="003399"/>
              </a:buClr>
            </a:pPr>
            <a:r>
              <a:rPr lang="en-US" dirty="0" smtClean="0"/>
              <a:t>Revenue loss</a:t>
            </a:r>
          </a:p>
          <a:p>
            <a:pPr>
              <a:buClr>
                <a:srgbClr val="003399"/>
              </a:buClr>
            </a:pPr>
            <a:r>
              <a:rPr lang="en-US" dirty="0" smtClean="0"/>
              <a:t>Contraction of credit and/or denial of loans</a:t>
            </a:r>
          </a:p>
        </p:txBody>
      </p:sp>
      <p:sp>
        <p:nvSpPr>
          <p:cNvPr id="4" name="Slide Number Placeholder 3"/>
          <p:cNvSpPr>
            <a:spLocks noGrp="1"/>
          </p:cNvSpPr>
          <p:nvPr>
            <p:ph type="sldNum" sz="quarter" idx="10"/>
          </p:nvPr>
        </p:nvSpPr>
        <p:spPr/>
        <p:txBody>
          <a:bodyPr/>
          <a:lstStyle/>
          <a:p>
            <a:fld id="{34021492-D8A9-4CEE-A327-F99EC7B60D36}"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2554545"/>
          </a:xfrm>
        </p:spPr>
        <p:txBody>
          <a:bodyPr/>
          <a:lstStyle/>
          <a:p>
            <a:pPr algn="ctr"/>
            <a:r>
              <a:rPr lang="en-US" dirty="0" smtClean="0"/>
              <a:t>HOW CAN SMALL BUSINESSES AVOID SUSPENSION AND DEBARMENT?</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84775"/>
          </a:xfrm>
        </p:spPr>
        <p:txBody>
          <a:bodyPr/>
          <a:lstStyle/>
          <a:p>
            <a:pPr algn="ctr"/>
            <a:r>
              <a:rPr lang="en-US" dirty="0" smtClean="0"/>
              <a:t>How to Avoid Suspension and Debarment</a:t>
            </a:r>
            <a:endParaRPr lang="en-US" dirty="0"/>
          </a:p>
        </p:txBody>
      </p:sp>
      <p:sp>
        <p:nvSpPr>
          <p:cNvPr id="3" name="Content Placeholder 2"/>
          <p:cNvSpPr>
            <a:spLocks noGrp="1"/>
          </p:cNvSpPr>
          <p:nvPr>
            <p:ph idx="1"/>
          </p:nvPr>
        </p:nvSpPr>
        <p:spPr>
          <a:xfrm>
            <a:off x="381000" y="2590800"/>
            <a:ext cx="7769225" cy="3048000"/>
          </a:xfrm>
        </p:spPr>
        <p:txBody>
          <a:bodyPr/>
          <a:lstStyle/>
          <a:p>
            <a:pPr>
              <a:buClr>
                <a:srgbClr val="003399"/>
              </a:buClr>
            </a:pPr>
            <a:r>
              <a:rPr lang="en-US" dirty="0" smtClean="0"/>
              <a:t>Be proactive in establishing sound business practices (scaled to your business size), which may include:</a:t>
            </a:r>
          </a:p>
          <a:p>
            <a:pPr lvl="1">
              <a:buClr>
                <a:srgbClr val="003399"/>
              </a:buClr>
            </a:pPr>
            <a:r>
              <a:rPr lang="en-US" dirty="0" smtClean="0"/>
              <a:t>Strong internal controls</a:t>
            </a:r>
          </a:p>
          <a:p>
            <a:pPr lvl="1">
              <a:buClr>
                <a:srgbClr val="003399"/>
              </a:buClr>
            </a:pPr>
            <a:r>
              <a:rPr lang="en-US" dirty="0" smtClean="0"/>
              <a:t>Sound hiring practices</a:t>
            </a:r>
          </a:p>
          <a:p>
            <a:pPr lvl="1">
              <a:buClr>
                <a:srgbClr val="003399"/>
              </a:buClr>
            </a:pPr>
            <a:r>
              <a:rPr lang="en-US" dirty="0" smtClean="0"/>
              <a:t>A practice of verifying the accuracy of representations and certifications to the Federal Government</a:t>
            </a:r>
          </a:p>
          <a:p>
            <a:pPr lvl="2">
              <a:buClr>
                <a:srgbClr val="003399"/>
              </a:buClr>
            </a:pPr>
            <a:r>
              <a:rPr lang="en-US" dirty="0" smtClean="0"/>
              <a:t>Examples: </a:t>
            </a:r>
          </a:p>
          <a:p>
            <a:pPr lvl="3">
              <a:buClr>
                <a:srgbClr val="003399"/>
              </a:buClr>
            </a:pPr>
            <a:r>
              <a:rPr lang="en-US" dirty="0" smtClean="0"/>
              <a:t>Felony conviction certification</a:t>
            </a:r>
          </a:p>
          <a:p>
            <a:pPr lvl="3">
              <a:buClr>
                <a:srgbClr val="003399"/>
              </a:buClr>
            </a:pPr>
            <a:r>
              <a:rPr lang="en-US" dirty="0" smtClean="0"/>
              <a:t>Small business size status</a:t>
            </a:r>
          </a:p>
        </p:txBody>
      </p:sp>
      <p:sp>
        <p:nvSpPr>
          <p:cNvPr id="4" name="Slide Number Placeholder 3"/>
          <p:cNvSpPr>
            <a:spLocks noGrp="1"/>
          </p:cNvSpPr>
          <p:nvPr>
            <p:ph type="sldNum" sz="quarter" idx="10"/>
          </p:nvPr>
        </p:nvSpPr>
        <p:spPr/>
        <p:txBody>
          <a:bodyPr/>
          <a:lstStyle/>
          <a:p>
            <a:fld id="{34021492-D8A9-4CEE-A327-F99EC7B60D36}"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How to Avoid Suspension and Debarment Continued</a:t>
            </a:r>
            <a:endParaRPr lang="en-US" dirty="0"/>
          </a:p>
        </p:txBody>
      </p:sp>
      <p:sp>
        <p:nvSpPr>
          <p:cNvPr id="3" name="Content Placeholder 2"/>
          <p:cNvSpPr>
            <a:spLocks noGrp="1"/>
          </p:cNvSpPr>
          <p:nvPr>
            <p:ph idx="1"/>
          </p:nvPr>
        </p:nvSpPr>
        <p:spPr>
          <a:xfrm>
            <a:off x="457200" y="2590800"/>
            <a:ext cx="7769225" cy="3048000"/>
          </a:xfrm>
        </p:spPr>
        <p:txBody>
          <a:bodyPr/>
          <a:lstStyle/>
          <a:p>
            <a:pPr lvl="1">
              <a:buClr>
                <a:srgbClr val="003399"/>
              </a:buClr>
            </a:pPr>
            <a:r>
              <a:rPr lang="en-US" dirty="0" smtClean="0"/>
              <a:t>Establish a sound</a:t>
            </a:r>
            <a:r>
              <a:rPr lang="en-US" dirty="0"/>
              <a:t> </a:t>
            </a:r>
            <a:r>
              <a:rPr lang="en-US" dirty="0" smtClean="0"/>
              <a:t>and active ethics program.  Such a program, including:</a:t>
            </a:r>
          </a:p>
          <a:p>
            <a:pPr lvl="2">
              <a:buClr>
                <a:srgbClr val="003399"/>
              </a:buClr>
            </a:pPr>
            <a:r>
              <a:rPr lang="en-US" dirty="0" smtClean="0"/>
              <a:t>Encouraging employees to adopt new ways of approaching their work, issues they encounter</a:t>
            </a:r>
          </a:p>
          <a:p>
            <a:pPr lvl="2">
              <a:buClr>
                <a:srgbClr val="003399"/>
              </a:buClr>
            </a:pPr>
            <a:r>
              <a:rPr lang="en-US" dirty="0" smtClean="0"/>
              <a:t>Encouraging employees to think before they act, to always “do the right thing”</a:t>
            </a:r>
          </a:p>
          <a:p>
            <a:pPr lvl="2">
              <a:buClr>
                <a:srgbClr val="003399"/>
              </a:buClr>
            </a:pPr>
            <a:r>
              <a:rPr lang="en-US" dirty="0" smtClean="0"/>
              <a:t>Establishing core values that are championed from the top</a:t>
            </a:r>
          </a:p>
          <a:p>
            <a:pPr lvl="2">
              <a:buClr>
                <a:srgbClr val="003399"/>
              </a:buClr>
            </a:pPr>
            <a:r>
              <a:rPr lang="en-US" dirty="0" smtClean="0"/>
              <a:t>Holistically training employees to do more than just comply with the rules</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How to Avoid Suspension and Debarment Continued</a:t>
            </a:r>
            <a:endParaRPr lang="en-US" dirty="0"/>
          </a:p>
        </p:txBody>
      </p:sp>
      <p:sp>
        <p:nvSpPr>
          <p:cNvPr id="3" name="Content Placeholder 2"/>
          <p:cNvSpPr>
            <a:spLocks noGrp="1"/>
          </p:cNvSpPr>
          <p:nvPr>
            <p:ph idx="1"/>
          </p:nvPr>
        </p:nvSpPr>
        <p:spPr>
          <a:xfrm>
            <a:off x="457200" y="2590800"/>
            <a:ext cx="7769225" cy="3048000"/>
          </a:xfrm>
        </p:spPr>
        <p:txBody>
          <a:bodyPr/>
          <a:lstStyle/>
          <a:p>
            <a:pPr lvl="1">
              <a:buClr>
                <a:srgbClr val="003399"/>
              </a:buClr>
            </a:pPr>
            <a:r>
              <a:rPr lang="en-US" dirty="0" smtClean="0"/>
              <a:t>Establish a </a:t>
            </a:r>
            <a:r>
              <a:rPr lang="en-US" dirty="0"/>
              <a:t>S</a:t>
            </a:r>
            <a:r>
              <a:rPr lang="en-US" dirty="0" smtClean="0"/>
              <a:t>ound and Active </a:t>
            </a:r>
            <a:r>
              <a:rPr lang="en-US" b="1" dirty="0" smtClean="0"/>
              <a:t>compliance</a:t>
            </a:r>
            <a:r>
              <a:rPr lang="en-US" dirty="0" smtClean="0"/>
              <a:t> program.</a:t>
            </a:r>
          </a:p>
          <a:p>
            <a:pPr lvl="2">
              <a:buClr>
                <a:srgbClr val="003399"/>
              </a:buClr>
            </a:pPr>
            <a:r>
              <a:rPr lang="en-US" sz="1800" dirty="0" smtClean="0"/>
              <a:t>Implement </a:t>
            </a:r>
            <a:r>
              <a:rPr lang="en-US" sz="1800" dirty="0"/>
              <a:t>written policies, procedures, and standards of conduct such as a Code of Ethics and Business Conduct. Make it easy for employees to read and understand. Ensure they review and recertify the Code </a:t>
            </a:r>
            <a:r>
              <a:rPr lang="en-US" sz="1800" dirty="0" smtClean="0"/>
              <a:t>annually</a:t>
            </a:r>
          </a:p>
          <a:p>
            <a:pPr lvl="2">
              <a:buClr>
                <a:srgbClr val="003399"/>
              </a:buClr>
            </a:pPr>
            <a:r>
              <a:rPr lang="en-US" sz="1800" dirty="0" smtClean="0"/>
              <a:t>Designate </a:t>
            </a:r>
            <a:r>
              <a:rPr lang="en-US" sz="1800" dirty="0"/>
              <a:t>someone as a Compliance Officer even if it’s a part time position and have them get trained. Many organizations offer training for Compliance </a:t>
            </a:r>
            <a:r>
              <a:rPr lang="en-US" sz="1800" dirty="0" smtClean="0"/>
              <a:t>professionals</a:t>
            </a:r>
          </a:p>
          <a:p>
            <a:pPr lvl="2">
              <a:buClr>
                <a:srgbClr val="003399"/>
              </a:buClr>
            </a:pPr>
            <a:r>
              <a:rPr lang="en-US" sz="1800" dirty="0" smtClean="0"/>
              <a:t>Identify </a:t>
            </a:r>
            <a:r>
              <a:rPr lang="en-US" sz="1800" dirty="0"/>
              <a:t>your high risk areas based on your industry, location and activities you engage in. Periodically conduct audits of those </a:t>
            </a:r>
            <a:r>
              <a:rPr lang="en-US" sz="1800" dirty="0" smtClean="0"/>
              <a:t>areas</a:t>
            </a:r>
          </a:p>
          <a:p>
            <a:pPr lvl="2">
              <a:buClr>
                <a:srgbClr val="003399"/>
              </a:buClr>
            </a:pPr>
            <a:r>
              <a:rPr lang="en-US" sz="1800" dirty="0" smtClean="0"/>
              <a:t>Conduct </a:t>
            </a:r>
            <a:r>
              <a:rPr lang="en-US" sz="1800" dirty="0"/>
              <a:t>background checks on all new hires and check SAM to make sure they are not listed as excluded</a:t>
            </a:r>
          </a:p>
          <a:p>
            <a:pPr marL="522287" lvl="1" indent="0">
              <a:buClr>
                <a:srgbClr val="003399"/>
              </a:buClr>
              <a:buNone/>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39</a:t>
            </a:fld>
            <a:endParaRPr lang="en-US" dirty="0"/>
          </a:p>
        </p:txBody>
      </p:sp>
    </p:spTree>
    <p:extLst>
      <p:ext uri="{BB962C8B-B14F-4D97-AF65-F5344CB8AC3E}">
        <p14:creationId xmlns:p14="http://schemas.microsoft.com/office/powerpoint/2010/main" val="274748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Suspension (FAR 9.407)</a:t>
            </a:r>
            <a:endParaRPr lang="en-US" dirty="0"/>
          </a:p>
        </p:txBody>
      </p:sp>
      <p:sp>
        <p:nvSpPr>
          <p:cNvPr id="3" name="Content Placeholder 2"/>
          <p:cNvSpPr>
            <a:spLocks noGrp="1"/>
          </p:cNvSpPr>
          <p:nvPr>
            <p:ph idx="1"/>
          </p:nvPr>
        </p:nvSpPr>
        <p:spPr/>
        <p:txBody>
          <a:bodyPr/>
          <a:lstStyle/>
          <a:p>
            <a:pPr>
              <a:buClr>
                <a:srgbClr val="003399"/>
              </a:buClr>
            </a:pPr>
            <a:r>
              <a:rPr lang="en-US" b="1" dirty="0" smtClean="0"/>
              <a:t>What is it?</a:t>
            </a:r>
          </a:p>
          <a:p>
            <a:pPr lvl="1">
              <a:buClr>
                <a:srgbClr val="003399"/>
              </a:buClr>
            </a:pPr>
            <a:r>
              <a:rPr lang="en-US" dirty="0" smtClean="0"/>
              <a:t>A </a:t>
            </a:r>
            <a:r>
              <a:rPr lang="en-US" i="1" dirty="0" smtClean="0"/>
              <a:t>temporary exclusion </a:t>
            </a:r>
            <a:r>
              <a:rPr lang="en-US" dirty="0" smtClean="0"/>
              <a:t>used only when the Government needs </a:t>
            </a:r>
            <a:r>
              <a:rPr lang="en-US" i="1" dirty="0" smtClean="0"/>
              <a:t>immediate protection </a:t>
            </a:r>
          </a:p>
          <a:p>
            <a:pPr lvl="1">
              <a:buClr>
                <a:srgbClr val="003399"/>
              </a:buClr>
            </a:pPr>
            <a:r>
              <a:rPr lang="en-US" dirty="0" smtClean="0"/>
              <a:t>Used when facts about possible wrongdoing are still being developed through an investigation or court proceedings</a:t>
            </a:r>
          </a:p>
          <a:p>
            <a:pPr marL="522287" lvl="1" indent="0">
              <a:buClr>
                <a:srgbClr val="003399"/>
              </a:buClr>
              <a:buNone/>
            </a:pPr>
            <a:endParaRPr lang="en-US" dirty="0" smtClean="0"/>
          </a:p>
          <a:p>
            <a:pPr lvl="1">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How to Avoid Suspension and Debarment Continued</a:t>
            </a:r>
            <a:endParaRPr lang="en-US" dirty="0"/>
          </a:p>
        </p:txBody>
      </p:sp>
      <p:sp>
        <p:nvSpPr>
          <p:cNvPr id="3" name="Content Placeholder 2"/>
          <p:cNvSpPr>
            <a:spLocks noGrp="1"/>
          </p:cNvSpPr>
          <p:nvPr>
            <p:ph idx="1"/>
          </p:nvPr>
        </p:nvSpPr>
        <p:spPr>
          <a:xfrm>
            <a:off x="457200" y="2590800"/>
            <a:ext cx="7769225" cy="3048000"/>
          </a:xfrm>
        </p:spPr>
        <p:txBody>
          <a:bodyPr/>
          <a:lstStyle/>
          <a:p>
            <a:pPr lvl="1">
              <a:buClr>
                <a:srgbClr val="003399"/>
              </a:buClr>
            </a:pPr>
            <a:r>
              <a:rPr lang="en-US" dirty="0" smtClean="0"/>
              <a:t>Establish a Sound and Active </a:t>
            </a:r>
            <a:r>
              <a:rPr lang="en-US" b="1" dirty="0" smtClean="0"/>
              <a:t>compliance</a:t>
            </a:r>
            <a:r>
              <a:rPr lang="en-US" dirty="0" smtClean="0"/>
              <a:t> program Contd.</a:t>
            </a:r>
          </a:p>
          <a:p>
            <a:pPr lvl="2">
              <a:buClr>
                <a:srgbClr val="003399"/>
              </a:buClr>
            </a:pPr>
            <a:r>
              <a:rPr lang="en-US" sz="1800" dirty="0" smtClean="0"/>
              <a:t>Set </a:t>
            </a:r>
            <a:r>
              <a:rPr lang="en-US" sz="1800" dirty="0"/>
              <a:t>up a method for employees to be able to report concerns and behavior that they think is improper, unethical or criminal and ensure that no reprisal will be taken against employees for </a:t>
            </a:r>
            <a:r>
              <a:rPr lang="en-US" sz="1800" dirty="0" smtClean="0"/>
              <a:t>reporting such concerns and behavior</a:t>
            </a:r>
          </a:p>
          <a:p>
            <a:pPr lvl="2">
              <a:buClr>
                <a:srgbClr val="003399"/>
              </a:buClr>
            </a:pPr>
            <a:r>
              <a:rPr lang="en-US" sz="1800" dirty="0" smtClean="0"/>
              <a:t>Train </a:t>
            </a:r>
            <a:r>
              <a:rPr lang="en-US" sz="1800" dirty="0"/>
              <a:t>those who may receive reports on what to do and how to respond when they receive </a:t>
            </a:r>
            <a:r>
              <a:rPr lang="en-US" sz="1800" dirty="0" smtClean="0"/>
              <a:t>reports</a:t>
            </a:r>
          </a:p>
          <a:p>
            <a:pPr lvl="2">
              <a:buClr>
                <a:srgbClr val="003399"/>
              </a:buClr>
            </a:pPr>
            <a:r>
              <a:rPr lang="en-US" sz="1800" dirty="0" smtClean="0"/>
              <a:t>Train </a:t>
            </a:r>
            <a:r>
              <a:rPr lang="en-US" sz="1800" dirty="0"/>
              <a:t>all employees on requirements required by law and on </a:t>
            </a:r>
            <a:r>
              <a:rPr lang="en-US" sz="1800" dirty="0" smtClean="0"/>
              <a:t>requirements </a:t>
            </a:r>
            <a:r>
              <a:rPr lang="en-US" sz="1800" dirty="0"/>
              <a:t>for doing business with the government, such as contract performance requirements, invoicing, gift and gratuities, </a:t>
            </a:r>
            <a:r>
              <a:rPr lang="en-US" sz="1800" dirty="0" smtClean="0"/>
              <a:t>etc.</a:t>
            </a:r>
          </a:p>
          <a:p>
            <a:pPr lvl="2">
              <a:buClr>
                <a:srgbClr val="003399"/>
              </a:buClr>
            </a:pPr>
            <a:r>
              <a:rPr lang="en-US" sz="1800" dirty="0" smtClean="0"/>
              <a:t>Ensure </a:t>
            </a:r>
            <a:r>
              <a:rPr lang="en-US" sz="1800" dirty="0"/>
              <a:t>misconduct is properly addressed</a:t>
            </a:r>
          </a:p>
          <a:p>
            <a:pPr lvl="1">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40</a:t>
            </a:fld>
            <a:endParaRPr lang="en-US" dirty="0"/>
          </a:p>
        </p:txBody>
      </p:sp>
    </p:spTree>
    <p:extLst>
      <p:ext uri="{BB962C8B-B14F-4D97-AF65-F5344CB8AC3E}">
        <p14:creationId xmlns:p14="http://schemas.microsoft.com/office/powerpoint/2010/main" val="841008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How to Avoid Suspension and Debarment Continued </a:t>
            </a:r>
            <a:endParaRPr lang="en-US" dirty="0"/>
          </a:p>
        </p:txBody>
      </p:sp>
      <p:sp>
        <p:nvSpPr>
          <p:cNvPr id="3" name="Content Placeholder 2"/>
          <p:cNvSpPr>
            <a:spLocks noGrp="1"/>
          </p:cNvSpPr>
          <p:nvPr>
            <p:ph idx="1"/>
          </p:nvPr>
        </p:nvSpPr>
        <p:spPr>
          <a:xfrm>
            <a:off x="457200" y="2667000"/>
            <a:ext cx="7769225" cy="3048000"/>
          </a:xfrm>
        </p:spPr>
        <p:txBody>
          <a:bodyPr/>
          <a:lstStyle/>
          <a:p>
            <a:pPr>
              <a:buClr>
                <a:srgbClr val="003399"/>
              </a:buClr>
            </a:pPr>
            <a:r>
              <a:rPr lang="en-US" dirty="0" smtClean="0"/>
              <a:t>Make voluntary or mandatory disclosures to the relevant agency Suspension and Debarment Official or Office of Inspector General</a:t>
            </a:r>
          </a:p>
          <a:p>
            <a:pPr>
              <a:buClr>
                <a:srgbClr val="003399"/>
              </a:buClr>
            </a:pPr>
            <a:r>
              <a:rPr lang="en-US" dirty="0" smtClean="0"/>
              <a:t>Address misconduct or suspected misconduct by employees– Do not turn a blind eye!</a:t>
            </a:r>
          </a:p>
          <a:p>
            <a:pPr>
              <a:buClr>
                <a:srgbClr val="003399"/>
              </a:buClr>
            </a:pPr>
            <a:r>
              <a:rPr lang="en-US" dirty="0" smtClean="0"/>
              <a:t>Choose Teaming Partners or Subcontractors carefully</a:t>
            </a:r>
          </a:p>
          <a:p>
            <a:pPr>
              <a:buClr>
                <a:srgbClr val="003399"/>
              </a:buClr>
            </a:pPr>
            <a:r>
              <a:rPr lang="en-US" dirty="0" smtClean="0"/>
              <a:t>Respond to Letters from the SDO</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Links</a:t>
            </a:r>
            <a:endParaRPr lang="en-US" dirty="0"/>
          </a:p>
        </p:txBody>
      </p:sp>
      <p:sp>
        <p:nvSpPr>
          <p:cNvPr id="3" name="Content Placeholder 2"/>
          <p:cNvSpPr>
            <a:spLocks noGrp="1"/>
          </p:cNvSpPr>
          <p:nvPr>
            <p:ph idx="1"/>
          </p:nvPr>
        </p:nvSpPr>
        <p:spPr/>
        <p:txBody>
          <a:bodyPr/>
          <a:lstStyle/>
          <a:p>
            <a:pPr>
              <a:buClr>
                <a:srgbClr val="003399"/>
              </a:buClr>
            </a:pPr>
            <a:r>
              <a:rPr lang="en-US" b="1" dirty="0" smtClean="0"/>
              <a:t>System for Award Management:</a:t>
            </a:r>
            <a:r>
              <a:rPr lang="en-US" dirty="0" smtClean="0"/>
              <a:t> </a:t>
            </a:r>
            <a:r>
              <a:rPr lang="en-US" dirty="0" smtClean="0">
                <a:hlinkClick r:id="rId2"/>
              </a:rPr>
              <a:t>www.sam.gov</a:t>
            </a:r>
            <a:endParaRPr lang="en-US" dirty="0" smtClean="0"/>
          </a:p>
          <a:p>
            <a:pPr>
              <a:buClr>
                <a:srgbClr val="003399"/>
              </a:buClr>
            </a:pPr>
            <a:r>
              <a:rPr lang="en-US" b="1" dirty="0" smtClean="0"/>
              <a:t>FAR 9.4: </a:t>
            </a:r>
            <a:r>
              <a:rPr lang="en-US" dirty="0" smtClean="0">
                <a:hlinkClick r:id="rId3"/>
              </a:rPr>
              <a:t>http://www.acquisition.gov/far/current/html/Subpart%209_4.html</a:t>
            </a:r>
            <a:endParaRPr lang="en-US" dirty="0" smtClean="0"/>
          </a:p>
          <a:p>
            <a:pPr>
              <a:buClr>
                <a:srgbClr val="003399"/>
              </a:buClr>
            </a:pPr>
            <a:r>
              <a:rPr lang="en-US" b="1" dirty="0" smtClean="0"/>
              <a:t>Federal Sentencing Guidelines: Ethics and Compliance: </a:t>
            </a:r>
            <a:r>
              <a:rPr lang="en-US" dirty="0" smtClean="0">
                <a:hlinkClick r:id="rId4"/>
              </a:rPr>
              <a:t>http://www.ussc.gov/Guidelines/2011_guidelines/Manual_HTML/8b2_1.htm</a:t>
            </a:r>
            <a:endParaRPr lang="en-US" dirty="0" smtClean="0"/>
          </a:p>
          <a:p>
            <a:pPr>
              <a:buClr>
                <a:srgbClr val="003399"/>
              </a:buClr>
            </a:pPr>
            <a:r>
              <a:rPr lang="en-US" b="1" dirty="0" smtClean="0"/>
              <a:t>Interagency Suspension and Debarment Committee:</a:t>
            </a:r>
            <a:r>
              <a:rPr lang="en-US" dirty="0" smtClean="0"/>
              <a:t> </a:t>
            </a:r>
            <a:r>
              <a:rPr lang="en-US" dirty="0" smtClean="0">
                <a:hlinkClick r:id="rId5"/>
              </a:rPr>
              <a:t>http://www.epa.gov/ogd/sdd/isdc.htm</a:t>
            </a:r>
            <a:endParaRPr lang="en-US" dirty="0" smtClean="0"/>
          </a:p>
          <a:p>
            <a:pPr>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Any Questions? </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43</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711899" y="2393950"/>
            <a:ext cx="1256653" cy="304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 </a:t>
            </a:r>
            <a:endParaRPr lang="en-US" dirty="0"/>
          </a:p>
        </p:txBody>
      </p:sp>
      <p:sp>
        <p:nvSpPr>
          <p:cNvPr id="3" name="Content Placeholder 2"/>
          <p:cNvSpPr>
            <a:spLocks noGrp="1"/>
          </p:cNvSpPr>
          <p:nvPr>
            <p:ph idx="1"/>
          </p:nvPr>
        </p:nvSpPr>
        <p:spPr/>
        <p:txBody>
          <a:bodyPr/>
          <a:lstStyle/>
          <a:p>
            <a:pPr>
              <a:buClr>
                <a:srgbClr val="003399"/>
              </a:buClr>
            </a:pPr>
            <a:r>
              <a:rPr lang="en-US" dirty="0" smtClean="0"/>
              <a:t>Maria </a:t>
            </a:r>
            <a:r>
              <a:rPr lang="en-US" dirty="0" err="1" smtClean="0"/>
              <a:t>Swaby</a:t>
            </a:r>
            <a:r>
              <a:rPr lang="en-US" dirty="0" smtClean="0"/>
              <a:t>, GSA Suspension and Debarment Official</a:t>
            </a:r>
          </a:p>
          <a:p>
            <a:pPr lvl="1">
              <a:buClr>
                <a:srgbClr val="003399"/>
              </a:buClr>
            </a:pPr>
            <a:r>
              <a:rPr lang="en-US" dirty="0" smtClean="0">
                <a:hlinkClick r:id="rId2"/>
              </a:rPr>
              <a:t>Maria.Swaby@gsa.gov</a:t>
            </a:r>
            <a:r>
              <a:rPr lang="en-US" dirty="0" smtClean="0"/>
              <a:t>, 202-208-0291</a:t>
            </a:r>
          </a:p>
          <a:p>
            <a:pPr>
              <a:buClr>
                <a:srgbClr val="003399"/>
              </a:buClr>
            </a:pPr>
            <a:r>
              <a:rPr lang="en-US" dirty="0" smtClean="0"/>
              <a:t>Bill Schmidt, Deputy Director, Suspension &amp; Debarment Division</a:t>
            </a:r>
          </a:p>
          <a:p>
            <a:pPr lvl="1">
              <a:buClr>
                <a:srgbClr val="003399"/>
              </a:buClr>
            </a:pPr>
            <a:r>
              <a:rPr lang="en-US" dirty="0" smtClean="0">
                <a:hlinkClick r:id="rId3"/>
              </a:rPr>
              <a:t>William.Schmidt@gsa.gov</a:t>
            </a:r>
            <a:r>
              <a:rPr lang="en-US" dirty="0" smtClean="0"/>
              <a:t>, 202-501-0485</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Debarment (FAR 9.406)</a:t>
            </a:r>
            <a:endParaRPr lang="en-US" dirty="0"/>
          </a:p>
        </p:txBody>
      </p:sp>
      <p:sp>
        <p:nvSpPr>
          <p:cNvPr id="3" name="Content Placeholder 2"/>
          <p:cNvSpPr>
            <a:spLocks noGrp="1"/>
          </p:cNvSpPr>
          <p:nvPr>
            <p:ph idx="1"/>
          </p:nvPr>
        </p:nvSpPr>
        <p:spPr>
          <a:xfrm>
            <a:off x="457200" y="2133600"/>
            <a:ext cx="7769225" cy="3048000"/>
          </a:xfrm>
        </p:spPr>
        <p:txBody>
          <a:bodyPr/>
          <a:lstStyle/>
          <a:p>
            <a:pPr>
              <a:buClr>
                <a:srgbClr val="003399"/>
              </a:buClr>
            </a:pPr>
            <a:r>
              <a:rPr lang="en-US" b="1" dirty="0" smtClean="0"/>
              <a:t>What is it?</a:t>
            </a:r>
          </a:p>
          <a:p>
            <a:pPr lvl="1">
              <a:buClr>
                <a:srgbClr val="003399"/>
              </a:buClr>
            </a:pPr>
            <a:r>
              <a:rPr lang="en-US" dirty="0" smtClean="0"/>
              <a:t>An exclusion from Federal procurement and non-procurement programs for a specified period of time</a:t>
            </a:r>
          </a:p>
          <a:p>
            <a:pPr lvl="1">
              <a:buClr>
                <a:srgbClr val="003399"/>
              </a:buClr>
            </a:pPr>
            <a:r>
              <a:rPr lang="en-US" dirty="0" smtClean="0"/>
              <a:t>Used when an investigation or legal proceedings have concluded </a:t>
            </a:r>
          </a:p>
        </p:txBody>
      </p:sp>
      <p:sp>
        <p:nvSpPr>
          <p:cNvPr id="4" name="Slide Number Placeholder 3"/>
          <p:cNvSpPr>
            <a:spLocks noGrp="1"/>
          </p:cNvSpPr>
          <p:nvPr>
            <p:ph type="sldNum" sz="quarter" idx="10"/>
          </p:nvPr>
        </p:nvSpPr>
        <p:spPr/>
        <p:txBody>
          <a:bodyPr/>
          <a:lstStyle/>
          <a:p>
            <a:fld id="{34021492-D8A9-4CEE-A327-F99EC7B60D36}"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Duration of Suspension and Debarment</a:t>
            </a:r>
            <a:endParaRPr lang="en-US" dirty="0"/>
          </a:p>
        </p:txBody>
      </p:sp>
      <p:sp>
        <p:nvSpPr>
          <p:cNvPr id="3" name="Content Placeholder 2"/>
          <p:cNvSpPr>
            <a:spLocks noGrp="1"/>
          </p:cNvSpPr>
          <p:nvPr>
            <p:ph idx="1"/>
          </p:nvPr>
        </p:nvSpPr>
        <p:spPr/>
        <p:txBody>
          <a:bodyPr/>
          <a:lstStyle/>
          <a:p>
            <a:pPr>
              <a:buClr>
                <a:srgbClr val="003399"/>
              </a:buClr>
            </a:pPr>
            <a:r>
              <a:rPr lang="en-US" b="1" dirty="0" smtClean="0"/>
              <a:t>Duration:</a:t>
            </a:r>
          </a:p>
          <a:p>
            <a:pPr lvl="1">
              <a:buClr>
                <a:srgbClr val="003399"/>
              </a:buClr>
            </a:pPr>
            <a:r>
              <a:rPr lang="en-US" b="1" dirty="0" smtClean="0"/>
              <a:t>Suspension</a:t>
            </a:r>
            <a:r>
              <a:rPr lang="en-US" dirty="0" smtClean="0"/>
              <a:t>:</a:t>
            </a:r>
          </a:p>
          <a:p>
            <a:pPr lvl="2">
              <a:buClr>
                <a:srgbClr val="003399"/>
              </a:buClr>
            </a:pPr>
            <a:r>
              <a:rPr lang="en-US" dirty="0" smtClean="0"/>
              <a:t>Generally, suspensions may last up to 12 months before court proceedings are initiated</a:t>
            </a:r>
          </a:p>
          <a:p>
            <a:pPr lvl="2">
              <a:buClr>
                <a:srgbClr val="003399"/>
              </a:buClr>
            </a:pPr>
            <a:r>
              <a:rPr lang="en-US" dirty="0" smtClean="0"/>
              <a:t>Once court proceedings are initiated, the suspension may stay in effect until proceedings are concluded</a:t>
            </a:r>
          </a:p>
          <a:p>
            <a:pPr lvl="1">
              <a:buClr>
                <a:srgbClr val="003399"/>
              </a:buClr>
            </a:pPr>
            <a:r>
              <a:rPr lang="en-US" b="1" dirty="0" smtClean="0"/>
              <a:t>Debarment</a:t>
            </a:r>
            <a:r>
              <a:rPr lang="en-US" dirty="0" smtClean="0"/>
              <a:t>:</a:t>
            </a:r>
          </a:p>
          <a:p>
            <a:pPr lvl="2">
              <a:buClr>
                <a:srgbClr val="003399"/>
              </a:buClr>
            </a:pPr>
            <a:r>
              <a:rPr lang="en-US" dirty="0" smtClean="0"/>
              <a:t>Typically three years</a:t>
            </a:r>
          </a:p>
          <a:p>
            <a:pPr lvl="2">
              <a:buClr>
                <a:srgbClr val="003399"/>
              </a:buClr>
            </a:pPr>
            <a:r>
              <a:rPr lang="en-US" dirty="0" smtClean="0"/>
              <a:t>May be longer or shorter depending on the facts of the case</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Notification and Effect of Suspension and Debarment	</a:t>
            </a:r>
            <a:endParaRPr lang="en-US" dirty="0"/>
          </a:p>
        </p:txBody>
      </p:sp>
      <p:sp>
        <p:nvSpPr>
          <p:cNvPr id="3" name="Content Placeholder 2"/>
          <p:cNvSpPr>
            <a:spLocks noGrp="1"/>
          </p:cNvSpPr>
          <p:nvPr>
            <p:ph idx="1"/>
          </p:nvPr>
        </p:nvSpPr>
        <p:spPr>
          <a:xfrm>
            <a:off x="457200" y="2819400"/>
            <a:ext cx="7769225" cy="3048000"/>
          </a:xfrm>
        </p:spPr>
        <p:txBody>
          <a:bodyPr/>
          <a:lstStyle/>
          <a:p>
            <a:pPr>
              <a:buClr>
                <a:srgbClr val="003399"/>
              </a:buClr>
            </a:pPr>
            <a:r>
              <a:rPr lang="en-US" b="1" dirty="0" smtClean="0"/>
              <a:t>Contractor Is Notified of Suspension or Debarment Through</a:t>
            </a:r>
            <a:r>
              <a:rPr lang="en-US" dirty="0" smtClean="0"/>
              <a:t>:</a:t>
            </a:r>
          </a:p>
          <a:p>
            <a:pPr lvl="1">
              <a:buClr>
                <a:srgbClr val="003399"/>
              </a:buClr>
            </a:pPr>
            <a:r>
              <a:rPr lang="en-US" dirty="0" smtClean="0"/>
              <a:t>Suspension Notice</a:t>
            </a:r>
          </a:p>
          <a:p>
            <a:pPr lvl="1">
              <a:buClr>
                <a:srgbClr val="003399"/>
              </a:buClr>
            </a:pPr>
            <a:r>
              <a:rPr lang="en-US" dirty="0" smtClean="0"/>
              <a:t>Notice of Proposed Debarment; Debarment Notice</a:t>
            </a:r>
          </a:p>
          <a:p>
            <a:pPr>
              <a:buClr>
                <a:srgbClr val="003399"/>
              </a:buClr>
            </a:pPr>
            <a:r>
              <a:rPr lang="en-US" b="1" dirty="0" smtClean="0"/>
              <a:t>Effects </a:t>
            </a:r>
            <a:r>
              <a:rPr lang="en-US" dirty="0" smtClean="0"/>
              <a:t>of suspension and debarment on a contractor: immediate government-wide exclusion from Federal contracts and grants</a:t>
            </a:r>
          </a:p>
          <a:p>
            <a:pPr>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938992"/>
          </a:xfrm>
        </p:spPr>
        <p:txBody>
          <a:bodyPr/>
          <a:lstStyle/>
          <a:p>
            <a:pPr algn="ctr"/>
            <a:r>
              <a:rPr lang="en-US" dirty="0" smtClean="0"/>
              <a:t>WHO CAN BE SUSPENDED OR DEBARRED?</a:t>
            </a:r>
            <a:br>
              <a:rPr lang="en-US" dirty="0" smtClean="0"/>
            </a:b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Can Be Suspended or Debarred?</a:t>
            </a:r>
            <a:endParaRPr lang="en-US" dirty="0"/>
          </a:p>
        </p:txBody>
      </p:sp>
      <p:sp>
        <p:nvSpPr>
          <p:cNvPr id="3" name="Content Placeholder 2"/>
          <p:cNvSpPr>
            <a:spLocks noGrp="1"/>
          </p:cNvSpPr>
          <p:nvPr>
            <p:ph idx="1"/>
          </p:nvPr>
        </p:nvSpPr>
        <p:spPr>
          <a:xfrm>
            <a:off x="381000" y="1981200"/>
            <a:ext cx="7769225" cy="3048000"/>
          </a:xfrm>
        </p:spPr>
        <p:txBody>
          <a:bodyPr/>
          <a:lstStyle/>
          <a:p>
            <a:pPr>
              <a:buClr>
                <a:srgbClr val="003399"/>
              </a:buClr>
            </a:pPr>
            <a:r>
              <a:rPr lang="en-US" dirty="0" smtClean="0"/>
              <a:t>Those companies or individuals directly involved in the wrongdoing  that:</a:t>
            </a:r>
          </a:p>
          <a:p>
            <a:pPr lvl="1">
              <a:buClr>
                <a:srgbClr val="003399"/>
              </a:buClr>
            </a:pPr>
            <a:r>
              <a:rPr lang="en-US" dirty="0" smtClean="0"/>
              <a:t>Have submitted offers for, have been awarded, or reasonably may submit offers for a Government contract</a:t>
            </a:r>
          </a:p>
          <a:p>
            <a:pPr lvl="1">
              <a:buClr>
                <a:srgbClr val="003399"/>
              </a:buClr>
            </a:pPr>
            <a:r>
              <a:rPr lang="en-US" dirty="0" smtClean="0"/>
              <a:t>Reasonably may be expected to do business with the Government as agent/ representative of another contractor</a:t>
            </a:r>
          </a:p>
          <a:p>
            <a:pPr>
              <a:buClr>
                <a:srgbClr val="003399"/>
              </a:buClr>
            </a:pPr>
            <a:r>
              <a:rPr lang="en-US" dirty="0" smtClean="0"/>
              <a:t>Companies or individuals not directly involved in the wrongdoing by: </a:t>
            </a:r>
          </a:p>
          <a:p>
            <a:pPr lvl="1">
              <a:buClr>
                <a:srgbClr val="003399"/>
              </a:buClr>
            </a:pPr>
            <a:r>
              <a:rPr lang="en-US" dirty="0" smtClean="0"/>
              <a:t>Affiliation</a:t>
            </a:r>
          </a:p>
          <a:p>
            <a:pPr lvl="1">
              <a:buClr>
                <a:srgbClr val="003399"/>
              </a:buClr>
            </a:pPr>
            <a:r>
              <a:rPr lang="en-US" dirty="0" smtClean="0"/>
              <a:t>Imputation </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9</a:t>
            </a:fld>
            <a:endParaRPr lang="en-US" dirty="0"/>
          </a:p>
        </p:txBody>
      </p:sp>
    </p:spTree>
  </p:cSld>
  <p:clrMapOvr>
    <a:masterClrMapping/>
  </p:clrMapOvr>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7544</TotalTime>
  <Words>2173</Words>
  <Application>Microsoft Office PowerPoint</Application>
  <PresentationFormat>On-screen Show (4:3)</PresentationFormat>
  <Paragraphs>271</Paragraphs>
  <Slides>44</Slides>
  <Notes>11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GSA Powerpoint template</vt:lpstr>
      <vt:lpstr>PowerPoint Presentation</vt:lpstr>
      <vt:lpstr>Learning Objectives</vt:lpstr>
      <vt:lpstr>WHAT IS suspension and debarment? (FAR 9.4)</vt:lpstr>
      <vt:lpstr>Suspension (FAR 9.407)</vt:lpstr>
      <vt:lpstr>Debarment (FAR 9.406)</vt:lpstr>
      <vt:lpstr>Duration of Suspension and Debarment</vt:lpstr>
      <vt:lpstr>Notification and Effect of Suspension and Debarment </vt:lpstr>
      <vt:lpstr>WHO CAN BE SUSPENDED OR DEBARRED? </vt:lpstr>
      <vt:lpstr>Who Can Be Suspended or Debarred?</vt:lpstr>
      <vt:lpstr>WHY IS A COMPANY OR INDIVIDUAL SUSPENDED OR DEBARRED?</vt:lpstr>
      <vt:lpstr>Causes for Suspension and Debarment  </vt:lpstr>
      <vt:lpstr>Causes for Suspension and Debarment Continued </vt:lpstr>
      <vt:lpstr>Causes for Suspension and Debarment Continued</vt:lpstr>
      <vt:lpstr>Causes for Suspension and Debarment- Continued</vt:lpstr>
      <vt:lpstr>Causes for Suspension and Debarment- Continued</vt:lpstr>
      <vt:lpstr>WHAT IS PRESENT RESPONSIBILITY?</vt:lpstr>
      <vt:lpstr>Present Responsibility</vt:lpstr>
      <vt:lpstr>Present Responsibility Continued </vt:lpstr>
      <vt:lpstr>WHAT TO DO IF YOU RECEIVE A LETTER FROM A SUSPENSION &amp; DEBARMENT OFFICIAL</vt:lpstr>
      <vt:lpstr>What To Do If You Receive a Notice of Suspension or Proposed Debarment</vt:lpstr>
      <vt:lpstr>What To Do If You Receive a Notice of Suspension or Proposed Debarment Continued</vt:lpstr>
      <vt:lpstr>What To Do If You Receive a Notice of Suspension or Proposed Debarment Continued</vt:lpstr>
      <vt:lpstr>What To Do If You Receive a Request for Information or Show Cause Letter</vt:lpstr>
      <vt:lpstr>What To Do If You Receive a Request for Information or a Show Cause Letter</vt:lpstr>
      <vt:lpstr>FAR Mitigating Factors </vt:lpstr>
      <vt:lpstr>FAR Mitigating Factors </vt:lpstr>
      <vt:lpstr>FAR Mitigating Factors Continued</vt:lpstr>
      <vt:lpstr>FAR Mitigating Factors Continued</vt:lpstr>
      <vt:lpstr>FAR Mitigating Factors Continued</vt:lpstr>
      <vt:lpstr>FAR Mitigating Factors Continued</vt:lpstr>
      <vt:lpstr>FAR Mitigating Factors Continued</vt:lpstr>
      <vt:lpstr>Administrative Agreement  </vt:lpstr>
      <vt:lpstr>WHAT ARE THE EFFECTS OF SUSPENSION AND DEBARMENT ON SMALL BUSINESSES?</vt:lpstr>
      <vt:lpstr>Direct Effects of Suspension and Debarment on Small Businesses </vt:lpstr>
      <vt:lpstr>Collateral Effects of Suspension and Debarment on Small Businesses</vt:lpstr>
      <vt:lpstr>HOW CAN SMALL BUSINESSES AVOID SUSPENSION AND DEBARMENT?</vt:lpstr>
      <vt:lpstr>How to Avoid Suspension and Debarment</vt:lpstr>
      <vt:lpstr>How to Avoid Suspension and Debarment Continued</vt:lpstr>
      <vt:lpstr>How to Avoid Suspension and Debarment Continued</vt:lpstr>
      <vt:lpstr>How to Avoid Suspension and Debarment Continued</vt:lpstr>
      <vt:lpstr>How to Avoid Suspension and Debarment Continued </vt:lpstr>
      <vt:lpstr>Important Links</vt:lpstr>
      <vt:lpstr>Any Questions? </vt:lpstr>
      <vt:lpstr>Contact Information </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SyrettaEDyson</cp:lastModifiedBy>
  <cp:revision>369</cp:revision>
  <cp:lastPrinted>2019-08-20T12:30:21Z</cp:lastPrinted>
  <dcterms:created xsi:type="dcterms:W3CDTF">2000-04-20T12:10:32Z</dcterms:created>
  <dcterms:modified xsi:type="dcterms:W3CDTF">2019-08-20T18:48:50Z</dcterms:modified>
</cp:coreProperties>
</file>